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5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9" r:id="rId10"/>
    <p:sldId id="291" r:id="rId11"/>
    <p:sldId id="303" r:id="rId12"/>
    <p:sldId id="30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00"/>
    <a:srgbClr val="FFFFBD"/>
    <a:srgbClr val="FFEA75"/>
    <a:srgbClr val="FFFA8A"/>
    <a:srgbClr val="94FDAE"/>
    <a:srgbClr val="EBF8FF"/>
    <a:srgbClr val="E4FFB5"/>
    <a:srgbClr val="C5D3FF"/>
    <a:srgbClr val="E1FFFF"/>
    <a:srgbClr val="EFF4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29B407-1F38-433B-9D46-AD04DA1CE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0"/>
            <a:ext cx="8915399" cy="2262781"/>
          </a:xfrm>
        </p:spPr>
        <p:txBody>
          <a:bodyPr>
            <a:normAutofit/>
          </a:bodyPr>
          <a:lstStyle/>
          <a:p>
            <a:r>
              <a:rPr lang="es-ES" dirty="0"/>
              <a:t>Algunas claves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1DFC07-8A8C-4018-B037-F50FCF5AF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02" y="4595219"/>
            <a:ext cx="8915399" cy="1126283"/>
          </a:xfrm>
        </p:spPr>
        <p:txBody>
          <a:bodyPr>
            <a:normAutofit fontScale="70000" lnSpcReduction="20000"/>
          </a:bodyPr>
          <a:lstStyle/>
          <a:p>
            <a:r>
              <a:rPr lang="es-ES" sz="2800" dirty="0"/>
              <a:t>Ejercicios de contemplación. Franz </a:t>
            </a:r>
            <a:r>
              <a:rPr lang="es-ES" sz="2800" dirty="0" err="1"/>
              <a:t>Jalics</a:t>
            </a:r>
            <a:endParaRPr lang="es-ES" sz="2800" dirty="0"/>
          </a:p>
          <a:p>
            <a:r>
              <a:rPr lang="es-ES" sz="2800" dirty="0">
                <a:solidFill>
                  <a:srgbClr val="A20000"/>
                </a:solidFill>
              </a:rPr>
              <a:t>Tiempo 1: reorientar la percepción</a:t>
            </a:r>
            <a:r>
              <a:rPr lang="es-ES" sz="2800" dirty="0"/>
              <a:t>.</a:t>
            </a:r>
          </a:p>
          <a:p>
            <a:r>
              <a:rPr lang="es-ES" sz="2800" b="1" dirty="0">
                <a:solidFill>
                  <a:schemeClr val="accent1">
                    <a:lumMod val="50000"/>
                  </a:schemeClr>
                </a:solidFill>
              </a:rPr>
              <a:t>Practica contemplativa: percepción de la naturaleza (segunda parte)</a:t>
            </a:r>
          </a:p>
          <a:p>
            <a:endParaRPr lang="es-ES" sz="2800" dirty="0"/>
          </a:p>
        </p:txBody>
      </p:sp>
      <p:pic>
        <p:nvPicPr>
          <p:cNvPr id="4" name="HARPA La ORACIÓN DEL CORAZÓN (cantada) _ The JESUS PRAYER (sung) (1)">
            <a:hlinkClick r:id="" action="ppaction://media"/>
            <a:extLst>
              <a:ext uri="{FF2B5EF4-FFF2-40B4-BE49-F238E27FC236}">
                <a16:creationId xmlns:a16="http://schemas.microsoft.com/office/drawing/2014/main" id="{02D01A16-A7B7-76F1-36E8-FFF5F7EC6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E6B5739-6E78-C2AD-3354-E23782958DF3}"/>
              </a:ext>
            </a:extLst>
          </p:cNvPr>
          <p:cNvSpPr txBox="1"/>
          <p:nvPr/>
        </p:nvSpPr>
        <p:spPr>
          <a:xfrm rot="16200000">
            <a:off x="8841201" y="3136613"/>
            <a:ext cx="5326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Materiales elaborados desde la “Fraternidad de Santo Nombre.” Pilar de </a:t>
            </a:r>
            <a:r>
              <a:rPr lang="es-ES" sz="1600" i="1" dirty="0" err="1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Mambré</a:t>
            </a:r>
            <a:endParaRPr lang="es-ES" i="1" dirty="0">
              <a:solidFill>
                <a:schemeClr val="tx2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351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4000">
        <p159:morph option="byObject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6D371B-03DA-6AD6-8FE6-B807DCD3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082" y="528576"/>
            <a:ext cx="8911687" cy="187343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18 </a:t>
            </a:r>
            <a:br>
              <a:rPr lang="es-ES" dirty="0"/>
            </a:br>
            <a:r>
              <a:rPr lang="es-ES" sz="4000" kern="100" dirty="0">
                <a:effectLst/>
                <a:ea typeface="Aptos" panose="020B0004020202020204"/>
                <a:cs typeface="Times New Roman" panose="02020603050405020304" pitchFamily="18" charset="0"/>
              </a:rPr>
              <a:t>Cuando uno ya no espera nada, aparece un mundo nuevo. </a:t>
            </a:r>
            <a:br>
              <a:rPr lang="es-ES" sz="4000" kern="100" dirty="0">
                <a:effectLst/>
                <a:ea typeface="Aptos" panose="020B0004020202020204"/>
                <a:cs typeface="Times New Roman" panose="02020603050405020304" pitchFamily="18" charset="0"/>
              </a:rPr>
            </a:br>
            <a:endParaRPr lang="es-ES" sz="40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62CE59-66FC-4F80-34AD-ABA2D371F909}"/>
              </a:ext>
            </a:extLst>
          </p:cNvPr>
          <p:cNvSpPr txBox="1"/>
          <p:nvPr/>
        </p:nvSpPr>
        <p:spPr>
          <a:xfrm>
            <a:off x="1303059" y="2828835"/>
            <a:ext cx="105087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i="1" kern="100" dirty="0">
                <a:solidFill>
                  <a:srgbClr val="C00000"/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P</a:t>
            </a:r>
            <a:r>
              <a:rPr lang="es-ES" sz="3600" b="1" i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ermanecer sin intención en la contemplación</a:t>
            </a:r>
            <a:r>
              <a:rPr lang="es-ES" sz="3600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.</a:t>
            </a:r>
            <a:br>
              <a:rPr lang="es-ES" sz="3600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</a:br>
            <a:endParaRPr lang="es-ES" sz="3600" dirty="0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3FDDC9-69A4-6867-486A-405C9716DB97}"/>
              </a:ext>
            </a:extLst>
          </p:cNvPr>
          <p:cNvSpPr txBox="1"/>
          <p:nvPr/>
        </p:nvSpPr>
        <p:spPr>
          <a:xfrm>
            <a:off x="5156277" y="4374795"/>
            <a:ext cx="28023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b="1" i="1" kern="100" dirty="0">
                <a:solidFill>
                  <a:srgbClr val="C00000"/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G</a:t>
            </a:r>
            <a:r>
              <a:rPr lang="es-ES" sz="4000" b="1" i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ratuidad</a:t>
            </a:r>
            <a:r>
              <a:rPr lang="es-ES" sz="2400" i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  <a:endParaRPr lang="es-E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46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1000">
        <p159:morph option="byObject"/>
      </p:transition>
    </mc:Choice>
    <mc:Fallback>
      <p:transition spd="slow" advClick="0" advTm="2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4E55A5A-0ABE-E633-D381-B5FAFB5B2AD3}"/>
              </a:ext>
            </a:extLst>
          </p:cNvPr>
          <p:cNvSpPr txBox="1"/>
          <p:nvPr/>
        </p:nvSpPr>
        <p:spPr>
          <a:xfrm>
            <a:off x="4746171" y="2249204"/>
            <a:ext cx="26996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accent1">
                    <a:lumMod val="75000"/>
                  </a:schemeClr>
                </a:solidFill>
                <a:latin typeface="Bradley Hand ITC" panose="03070402050302030203" pitchFamily="66" charset="0"/>
              </a:rPr>
              <a:t>Gratuidad</a:t>
            </a:r>
          </a:p>
          <a:p>
            <a:pPr algn="ctr"/>
            <a:endParaRPr lang="es-ES" sz="4000" b="1" dirty="0">
              <a:solidFill>
                <a:schemeClr val="accent1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endParaRPr lang="es-ES" sz="4000" b="1" dirty="0">
              <a:solidFill>
                <a:schemeClr val="accent1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4000" b="1" dirty="0">
                <a:solidFill>
                  <a:schemeClr val="accent1">
                    <a:lumMod val="75000"/>
                  </a:schemeClr>
                </a:solidFill>
                <a:latin typeface="Bradley Hand ITC" panose="03070402050302030203" pitchFamily="66" charset="0"/>
              </a:rPr>
              <a:t>Gratitud</a:t>
            </a:r>
          </a:p>
        </p:txBody>
      </p:sp>
    </p:spTree>
    <p:extLst>
      <p:ext uri="{BB962C8B-B14F-4D97-AF65-F5344CB8AC3E}">
        <p14:creationId xmlns:p14="http://schemas.microsoft.com/office/powerpoint/2010/main" val="39637477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2000">
        <p159:morph option="byObject"/>
      </p:transition>
    </mc:Choice>
    <mc:Fallback>
      <p:transition spd="slow" advClick="0" advTm="1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AAD3B-67BD-D9E6-6AD9-F31592193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8316479-77B7-98C1-BDF2-55A684FB4D88}"/>
              </a:ext>
            </a:extLst>
          </p:cNvPr>
          <p:cNvSpPr txBox="1"/>
          <p:nvPr/>
        </p:nvSpPr>
        <p:spPr>
          <a:xfrm>
            <a:off x="2373046" y="5560498"/>
            <a:ext cx="7990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i="1" dirty="0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“</a:t>
            </a:r>
            <a:r>
              <a:rPr lang="es-ES" sz="3600" i="1" dirty="0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Fraternidad de Santo Nombre”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AEB70B-4465-9DFF-2EA7-6A33EE672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932" y="1257329"/>
            <a:ext cx="2699182" cy="3838680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1735086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2000">
        <p159:morph option="byObject"/>
      </p:transition>
    </mc:Choice>
    <mc:Fallback>
      <p:transition spd="slow" advClick="0"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EAB739-9B6B-B73C-E505-2B85D7184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990" y="204807"/>
            <a:ext cx="9901524" cy="1587087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10 </a:t>
            </a:r>
            <a:br>
              <a:rPr lang="es-ES" dirty="0"/>
            </a:br>
            <a:r>
              <a:rPr lang="es-ES" sz="4000" dirty="0"/>
              <a:t>Ante la </a:t>
            </a:r>
            <a:r>
              <a:rPr lang="es-ES" sz="4000" b="1" dirty="0"/>
              <a:t>admiración</a:t>
            </a:r>
            <a:r>
              <a:rPr lang="es-ES" sz="4000" dirty="0"/>
              <a:t> que nos provoca la naturaleza… nos puede brotar la oración emocional…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2A8754-8E01-1999-16B7-9569D8E810D7}"/>
              </a:ext>
            </a:extLst>
          </p:cNvPr>
          <p:cNvSpPr txBox="1"/>
          <p:nvPr/>
        </p:nvSpPr>
        <p:spPr>
          <a:xfrm>
            <a:off x="1730927" y="2811145"/>
            <a:ext cx="102136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kern="100" dirty="0">
                <a:solidFill>
                  <a:srgbClr val="A20000"/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</a:t>
            </a:r>
            <a:r>
              <a:rPr lang="es-ES" sz="3600" b="1" kern="100" dirty="0">
                <a:solidFill>
                  <a:srgbClr val="A2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 oración contemplativa</a:t>
            </a:r>
            <a:r>
              <a:rPr lang="es-ES" sz="3600" b="1" kern="100" dirty="0">
                <a:solidFill>
                  <a:srgbClr val="A20000"/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e</a:t>
            </a:r>
            <a:r>
              <a:rPr lang="es-ES" sz="3600" b="1" kern="100" dirty="0">
                <a:solidFill>
                  <a:srgbClr val="A2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 diferente</a:t>
            </a:r>
            <a:r>
              <a:rPr lang="es-ES" sz="3600" kern="100" dirty="0">
                <a:solidFill>
                  <a:srgbClr val="A2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s-ES" sz="3600" b="1" kern="100" dirty="0"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</a:t>
            </a:r>
            <a:r>
              <a:rPr lang="es-ES" sz="3600" b="1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entamente desaparecen las palabras, </a:t>
            </a:r>
          </a:p>
          <a:p>
            <a:pPr algn="ctr"/>
            <a:r>
              <a:rPr lang="es-ES" sz="3600" b="1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los pensamientos y los sentimientos. </a:t>
            </a:r>
            <a:endParaRPr lang="es-ES" sz="3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E0A9B3-C998-6A82-EA75-7EE8F5444DF1}"/>
              </a:ext>
            </a:extLst>
          </p:cNvPr>
          <p:cNvSpPr txBox="1"/>
          <p:nvPr/>
        </p:nvSpPr>
        <p:spPr>
          <a:xfrm>
            <a:off x="3661492" y="4965685"/>
            <a:ext cx="6352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kern="100" dirty="0">
                <a:solidFill>
                  <a:srgbClr val="C00000"/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Q</a:t>
            </a:r>
            <a:r>
              <a:rPr lang="es-ES" sz="36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uédate en la admiración</a:t>
            </a:r>
            <a:endParaRPr lang="es-E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1660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1000">
        <p159:morph option="byObject"/>
      </p:transition>
    </mc:Choice>
    <mc:Fallback>
      <p:transition spd="slow" advClick="0" advTm="2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7E89CB-472A-FB1E-98E8-AED7D560D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436" y="624110"/>
            <a:ext cx="9894175" cy="1655066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11 </a:t>
            </a:r>
            <a:br>
              <a:rPr lang="es-ES" dirty="0"/>
            </a:br>
            <a:r>
              <a:rPr lang="es-ES" sz="4000" dirty="0"/>
              <a:t>La </a:t>
            </a:r>
            <a:r>
              <a:rPr lang="es-ES" sz="4000" b="1" dirty="0"/>
              <a:t>alegría </a:t>
            </a:r>
            <a:r>
              <a:rPr lang="es-ES" sz="4000" dirty="0"/>
              <a:t>de simplemente percibir </a:t>
            </a:r>
            <a:br>
              <a:rPr lang="es-ES" sz="4000" dirty="0"/>
            </a:br>
            <a:r>
              <a:rPr lang="es-ES" sz="4000" b="1" dirty="0"/>
              <a:t>sin sentir presión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BEBCA89-DD36-6A34-0420-61F3959DB88D}"/>
              </a:ext>
            </a:extLst>
          </p:cNvPr>
          <p:cNvSpPr txBox="1"/>
          <p:nvPr/>
        </p:nvSpPr>
        <p:spPr>
          <a:xfrm>
            <a:off x="2033516" y="3010878"/>
            <a:ext cx="88103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i="1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Por el solo hecho de estar aquí, </a:t>
            </a:r>
          </a:p>
          <a:p>
            <a:pPr algn="ctr"/>
            <a:r>
              <a:rPr lang="es-ES" sz="3600" b="1" i="1" kern="100" dirty="0">
                <a:solidFill>
                  <a:srgbClr val="A2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las cosas se ofrecen por sí solas a la percepción.</a:t>
            </a:r>
            <a:r>
              <a:rPr lang="es-ES" sz="3600" i="1" kern="100" dirty="0">
                <a:solidFill>
                  <a:srgbClr val="A2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30848877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1000">
        <p159:morph option="byObject"/>
      </p:transition>
    </mc:Choice>
    <mc:Fallback>
      <p:transition spd="slow" advClick="0" advTm="2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38471D-6233-4942-69DF-BC7273B79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5" y="613740"/>
            <a:ext cx="8911687" cy="1280890"/>
          </a:xfrm>
        </p:spPr>
        <p:txBody>
          <a:bodyPr/>
          <a:lstStyle/>
          <a:p>
            <a:pPr algn="ctr"/>
            <a:r>
              <a:rPr lang="es-ES" dirty="0"/>
              <a:t>12 </a:t>
            </a:r>
            <a:br>
              <a:rPr lang="es-ES" dirty="0"/>
            </a:br>
            <a:r>
              <a:rPr lang="es-ES" dirty="0"/>
              <a:t>El cansancio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3BE5F3F-9405-115B-0EC9-F870D2E8B364}"/>
              </a:ext>
            </a:extLst>
          </p:cNvPr>
          <p:cNvSpPr txBox="1"/>
          <p:nvPr/>
        </p:nvSpPr>
        <p:spPr>
          <a:xfrm>
            <a:off x="2607343" y="2632312"/>
            <a:ext cx="697731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kern="100" dirty="0">
                <a:solidFill>
                  <a:schemeClr val="accent1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Puede estar ahí</a:t>
            </a:r>
            <a:r>
              <a:rPr lang="es-ES" sz="3600" kern="100" dirty="0">
                <a:solidFill>
                  <a:schemeClr val="accent1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s-ES" sz="3600" b="1" kern="100" dirty="0">
                <a:solidFill>
                  <a:schemeClr val="accent1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No luches </a:t>
            </a:r>
            <a:r>
              <a:rPr lang="es-ES" sz="3600" kern="100" dirty="0">
                <a:solidFill>
                  <a:schemeClr val="accent1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contra él.</a:t>
            </a:r>
          </a:p>
          <a:p>
            <a:pPr algn="ctr"/>
            <a:r>
              <a:rPr lang="es-ES" sz="3600" b="1" kern="100" dirty="0">
                <a:solidFill>
                  <a:schemeClr val="accent1"/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Percíbelo</a:t>
            </a:r>
          </a:p>
          <a:p>
            <a:pPr algn="ctr"/>
            <a:r>
              <a:rPr lang="es-ES" sz="3600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Descansa </a:t>
            </a:r>
          </a:p>
          <a:p>
            <a:pPr algn="ctr"/>
            <a:r>
              <a:rPr lang="es-ES" sz="36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Vuelve a la naturaleza</a:t>
            </a:r>
            <a:br>
              <a:rPr lang="es-ES" sz="3600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</a:br>
            <a:endParaRPr lang="es-E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435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1000">
        <p159:morph option="byObject"/>
      </p:transition>
    </mc:Choice>
    <mc:Fallback>
      <p:transition spd="slow" advClick="0" advTm="2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E00508-4465-838D-DCE2-E3970744F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210" y="624110"/>
            <a:ext cx="9593924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13 </a:t>
            </a:r>
            <a:br>
              <a:rPr lang="es-ES" dirty="0"/>
            </a:br>
            <a:r>
              <a:rPr lang="es-ES" sz="4000" dirty="0"/>
              <a:t>Diferencia entre observar y contemplar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50D452-B1B3-D801-9D91-3D9C28F6DB1E}"/>
              </a:ext>
            </a:extLst>
          </p:cNvPr>
          <p:cNvSpPr txBox="1"/>
          <p:nvPr/>
        </p:nvSpPr>
        <p:spPr>
          <a:xfrm>
            <a:off x="1539699" y="2906679"/>
            <a:ext cx="102813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kern="100" dirty="0">
                <a:solidFill>
                  <a:schemeClr val="accent1"/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</a:t>
            </a:r>
            <a:r>
              <a:rPr lang="es-ES" sz="3600" kern="100" dirty="0">
                <a:solidFill>
                  <a:schemeClr val="accent1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 </a:t>
            </a:r>
            <a:r>
              <a:rPr lang="es-ES" sz="3600" b="1" kern="100" dirty="0">
                <a:solidFill>
                  <a:schemeClr val="accent1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mero contemplar no pretende conseguir nada.</a:t>
            </a:r>
          </a:p>
          <a:p>
            <a:pPr algn="ctr"/>
            <a:r>
              <a:rPr lang="es-ES" sz="36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S" sz="3600" b="1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Contemplando se llega al amor por lo contemplado. 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33674725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1000">
        <p159:morph option="byObject"/>
      </p:transition>
    </mc:Choice>
    <mc:Fallback>
      <p:transition spd="slow" advClick="0" advTm="2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22B077-3682-1934-4326-B476DBA0F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435" y="514832"/>
            <a:ext cx="8911687" cy="1280890"/>
          </a:xfrm>
        </p:spPr>
        <p:txBody>
          <a:bodyPr/>
          <a:lstStyle/>
          <a:p>
            <a:pPr algn="ctr"/>
            <a:r>
              <a:rPr lang="es-ES" dirty="0"/>
              <a:t>14 </a:t>
            </a:r>
            <a:br>
              <a:rPr lang="es-ES" dirty="0"/>
            </a:br>
            <a:r>
              <a:rPr lang="es-ES" dirty="0"/>
              <a:t>La alegría de simplemente estar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25FF287-263A-1149-D2B2-CB28EFF1754F}"/>
              </a:ext>
            </a:extLst>
          </p:cNvPr>
          <p:cNvSpPr txBox="1"/>
          <p:nvPr/>
        </p:nvSpPr>
        <p:spPr>
          <a:xfrm>
            <a:off x="1610435" y="2921168"/>
            <a:ext cx="98941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i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“La percepción de la mera existencia me</a:t>
            </a:r>
            <a:r>
              <a:rPr lang="es-ES" sz="3600" i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  <a:r>
              <a:rPr lang="es-ES" sz="3600" b="1" i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colmaba”</a:t>
            </a:r>
            <a:r>
              <a:rPr lang="es-ES" sz="3600" i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.</a:t>
            </a:r>
            <a:br>
              <a:rPr lang="es-ES" sz="2400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</a:br>
            <a:endParaRPr lang="es-ES" sz="2400" dirty="0">
              <a:solidFill>
                <a:srgbClr val="C0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D555109-16B8-C5F9-F81C-358018257C8D}"/>
              </a:ext>
            </a:extLst>
          </p:cNvPr>
          <p:cNvSpPr txBox="1"/>
          <p:nvPr/>
        </p:nvSpPr>
        <p:spPr>
          <a:xfrm>
            <a:off x="1077947" y="4415947"/>
            <a:ext cx="109591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Esta existencia ya es un indicio de la presencia de Dios</a:t>
            </a:r>
            <a:r>
              <a:rPr lang="es-ES" sz="3600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. </a:t>
            </a:r>
            <a:br>
              <a:rPr lang="es-ES" sz="2400" kern="100" dirty="0">
                <a:solidFill>
                  <a:srgbClr val="00206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</a:b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738730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1000">
        <p159:morph option="byObject"/>
      </p:transition>
    </mc:Choice>
    <mc:Fallback>
      <p:transition spd="slow" advClick="0" advTm="2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150535-878D-8032-5C00-FCA0EB5A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913" y="624110"/>
            <a:ext cx="8911687" cy="1280890"/>
          </a:xfrm>
        </p:spPr>
        <p:txBody>
          <a:bodyPr/>
          <a:lstStyle/>
          <a:p>
            <a:pPr algn="ctr"/>
            <a:r>
              <a:rPr lang="es-ES" dirty="0"/>
              <a:t>15 </a:t>
            </a:r>
            <a:br>
              <a:rPr lang="es-ES" dirty="0"/>
            </a:br>
            <a:r>
              <a:rPr lang="es-ES" dirty="0"/>
              <a:t>La necesidad de tenerlo todo claro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D6B964C-728F-E537-85A6-FB7575358FA7}"/>
              </a:ext>
            </a:extLst>
          </p:cNvPr>
          <p:cNvSpPr txBox="1"/>
          <p:nvPr/>
        </p:nvSpPr>
        <p:spPr>
          <a:xfrm>
            <a:off x="1736677" y="3150190"/>
            <a:ext cx="99321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i="1" kern="100" dirty="0">
                <a:solidFill>
                  <a:srgbClr val="C00000"/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… A</a:t>
            </a:r>
            <a:r>
              <a:rPr lang="es-ES" sz="3600" i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hora me doy cuenta de cuanta </a:t>
            </a:r>
            <a:r>
              <a:rPr lang="es-ES" sz="3600" b="1" i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inseguridad </a:t>
            </a:r>
            <a:r>
              <a:rPr lang="es-ES" sz="3600" i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hay detrás de mi afán por clasificar ….</a:t>
            </a:r>
            <a:endParaRPr lang="es-E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058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1000">
        <p159:morph option="byObject"/>
      </p:transition>
    </mc:Choice>
    <mc:Fallback>
      <p:transition spd="slow" advClick="0" advTm="2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7A46D8-0CD8-7573-4607-07F52A2F0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59" y="282915"/>
            <a:ext cx="10685746" cy="185978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16</a:t>
            </a:r>
            <a:br>
              <a:rPr lang="es-ES" sz="36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</a:br>
            <a:r>
              <a:rPr lang="es-ES" sz="4000" kern="100" dirty="0">
                <a:ea typeface="Aptos" panose="020B0004020202020204"/>
                <a:cs typeface="Times New Roman" panose="02020603050405020304" pitchFamily="18" charset="0"/>
              </a:rPr>
              <a:t>N</a:t>
            </a:r>
            <a:r>
              <a:rPr lang="es-ES" sz="4000" kern="100" dirty="0">
                <a:effectLst/>
                <a:ea typeface="Aptos" panose="020B0004020202020204"/>
                <a:cs typeface="Times New Roman" panose="02020603050405020304" pitchFamily="18" charset="0"/>
              </a:rPr>
              <a:t>o se trata de querer lograr algo, </a:t>
            </a:r>
            <a:br>
              <a:rPr lang="es-ES" sz="4000" kern="100" dirty="0">
                <a:effectLst/>
                <a:ea typeface="Aptos" panose="020B0004020202020204"/>
                <a:cs typeface="Times New Roman" panose="02020603050405020304" pitchFamily="18" charset="0"/>
              </a:rPr>
            </a:br>
            <a:r>
              <a:rPr lang="es-ES" sz="4000" kern="100" dirty="0">
                <a:effectLst/>
                <a:ea typeface="Aptos" panose="020B0004020202020204"/>
                <a:cs typeface="Times New Roman" panose="02020603050405020304" pitchFamily="18" charset="0"/>
              </a:rPr>
              <a:t>sino de </a:t>
            </a:r>
            <a:r>
              <a:rPr lang="es-ES" sz="4000" kern="100" dirty="0">
                <a:solidFill>
                  <a:srgbClr val="C00000"/>
                </a:solidFill>
                <a:effectLst/>
                <a:ea typeface="Aptos" panose="020B0004020202020204"/>
                <a:cs typeface="Times New Roman" panose="02020603050405020304" pitchFamily="18" charset="0"/>
              </a:rPr>
              <a:t>hacerse consciente de lo que hay ahí.</a:t>
            </a:r>
            <a:endParaRPr lang="es-ES" sz="4000" dirty="0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040502-91A3-2C78-65C6-22AFA4EAA461}"/>
              </a:ext>
            </a:extLst>
          </p:cNvPr>
          <p:cNvSpPr txBox="1"/>
          <p:nvPr/>
        </p:nvSpPr>
        <p:spPr>
          <a:xfrm>
            <a:off x="1510578" y="4005957"/>
            <a:ext cx="9634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El descubrimiento de lo que está </a:t>
            </a:r>
          </a:p>
          <a:p>
            <a:pPr algn="ctr"/>
            <a:r>
              <a:rPr lang="es-ES" sz="3600" b="1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te llevará a la contemplación</a:t>
            </a:r>
            <a:r>
              <a:rPr lang="es-ES" sz="3600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. </a:t>
            </a:r>
            <a:endParaRPr lang="es-ES" sz="3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5787267-B376-72CC-CDE5-4FE98ADAC049}"/>
              </a:ext>
            </a:extLst>
          </p:cNvPr>
          <p:cNvSpPr txBox="1"/>
          <p:nvPr/>
        </p:nvSpPr>
        <p:spPr>
          <a:xfrm>
            <a:off x="3354678" y="2751162"/>
            <a:ext cx="6296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kern="100" dirty="0">
                <a:solidFill>
                  <a:schemeClr val="accent1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Todo lo que está, puede estar </a:t>
            </a:r>
            <a:endParaRPr lang="es-ES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57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1000">
        <p159:morph option="byObject"/>
      </p:transition>
    </mc:Choice>
    <mc:Fallback>
      <p:transition spd="slow" advClick="0" advTm="2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EAE80F-76A1-8E6C-1FB1-31373118E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731" y="624110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kern="100" dirty="0">
                <a:solidFill>
                  <a:schemeClr val="tx1"/>
                </a:solidFill>
                <a:effectLst/>
                <a:ea typeface="Aptos" panose="020B0004020202020204"/>
                <a:cs typeface="Times New Roman" panose="02020603050405020304" pitchFamily="18" charset="0"/>
              </a:rPr>
              <a:t>17 </a:t>
            </a:r>
            <a:br>
              <a:rPr lang="es-ES" sz="4000" kern="100" dirty="0">
                <a:solidFill>
                  <a:schemeClr val="tx1"/>
                </a:solidFill>
                <a:effectLst/>
                <a:ea typeface="Aptos" panose="020B0004020202020204"/>
                <a:cs typeface="Times New Roman" panose="02020603050405020304" pitchFamily="18" charset="0"/>
              </a:rPr>
            </a:br>
            <a:r>
              <a:rPr lang="es-ES" sz="4000" kern="100" dirty="0">
                <a:solidFill>
                  <a:schemeClr val="tx1"/>
                </a:solidFill>
                <a:effectLst/>
                <a:ea typeface="Aptos" panose="020B0004020202020204"/>
                <a:cs typeface="Times New Roman" panose="02020603050405020304" pitchFamily="18" charset="0"/>
              </a:rPr>
              <a:t>No luches contra tus agresiones. </a:t>
            </a:r>
            <a:br>
              <a:rPr lang="es-ES" sz="4000" kern="100" dirty="0">
                <a:solidFill>
                  <a:schemeClr val="tx1"/>
                </a:solidFill>
                <a:effectLst/>
                <a:ea typeface="Aptos" panose="020B0004020202020204"/>
                <a:cs typeface="Times New Roman" panose="02020603050405020304" pitchFamily="18" charset="0"/>
              </a:rPr>
            </a:br>
            <a:br>
              <a:rPr lang="es-ES" sz="36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</a:br>
            <a:br>
              <a:rPr lang="es-ES" sz="36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</a:br>
            <a:br>
              <a:rPr lang="es-ES" sz="36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</a:br>
            <a:r>
              <a:rPr lang="es-ES" sz="40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Déjalas estar en amor y se disolverán solas</a:t>
            </a:r>
            <a:r>
              <a:rPr lang="es-ES" sz="4000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. </a:t>
            </a:r>
            <a:br>
              <a:rPr lang="es-ES" sz="4000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</a:br>
            <a:endParaRPr lang="es-E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25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1000">
        <p159:morph option="byObject"/>
      </p:transition>
    </mc:Choice>
    <mc:Fallback>
      <p:transition spd="slow" advClick="0" advTm="21000">
        <p:fade/>
      </p:transition>
    </mc:Fallback>
  </mc:AlternateContent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2035</TotalTime>
  <Words>302</Words>
  <Application>Microsoft Office PowerPoint</Application>
  <PresentationFormat>Panorámica</PresentationFormat>
  <Paragraphs>41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Abadi Extra Light</vt:lpstr>
      <vt:lpstr>Aptos</vt:lpstr>
      <vt:lpstr>Arial</vt:lpstr>
      <vt:lpstr>Bradley Hand ITC</vt:lpstr>
      <vt:lpstr>Century Gothic</vt:lpstr>
      <vt:lpstr>Wingdings 3</vt:lpstr>
      <vt:lpstr>Espiral</vt:lpstr>
      <vt:lpstr>Algunas claves</vt:lpstr>
      <vt:lpstr>10  Ante la admiración que nos provoca la naturaleza… nos puede brotar la oración emocional…</vt:lpstr>
      <vt:lpstr>11  La alegría de simplemente percibir  sin sentir presión</vt:lpstr>
      <vt:lpstr>12  El cansancio</vt:lpstr>
      <vt:lpstr>13  Diferencia entre observar y contemplar</vt:lpstr>
      <vt:lpstr>14  La alegría de simplemente estar</vt:lpstr>
      <vt:lpstr>15  La necesidad de tenerlo todo claro</vt:lpstr>
      <vt:lpstr>16 No se trata de querer lograr algo,  sino de hacerse consciente de lo que hay ahí.</vt:lpstr>
      <vt:lpstr>17  No luches contra tus agresiones.     Déjalas estar en amor y se disolverán solas.  </vt:lpstr>
      <vt:lpstr>18  Cuando uno ya no espera nada, aparece un mundo nuevo. 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Diálogos</dc:title>
  <dc:creator>Pilar Sanchez Orozco</dc:creator>
  <cp:lastModifiedBy>Pilar Sanchez Orozco</cp:lastModifiedBy>
  <cp:revision>42</cp:revision>
  <dcterms:created xsi:type="dcterms:W3CDTF">2024-12-07T19:32:59Z</dcterms:created>
  <dcterms:modified xsi:type="dcterms:W3CDTF">2025-03-20T01:16:22Z</dcterms:modified>
</cp:coreProperties>
</file>