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2" r:id="rId3"/>
    <p:sldId id="293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280" r:id="rId12"/>
    <p:sldId id="302" r:id="rId13"/>
    <p:sldId id="30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D3FF"/>
    <a:srgbClr val="A20000"/>
    <a:srgbClr val="FFFFBD"/>
    <a:srgbClr val="FFEA75"/>
    <a:srgbClr val="FFFA8A"/>
    <a:srgbClr val="94FDAE"/>
    <a:srgbClr val="EBF8FF"/>
    <a:srgbClr val="E4FFB5"/>
    <a:srgbClr val="E1FFFF"/>
    <a:srgbClr val="EFF4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17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rgbClr val="0070C0"/>
            </a:gs>
            <a:gs pos="49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29B407-1F38-433B-9D46-AD04DA1CE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0"/>
            <a:ext cx="8915399" cy="2262781"/>
          </a:xfrm>
        </p:spPr>
        <p:txBody>
          <a:bodyPr>
            <a:normAutofit/>
          </a:bodyPr>
          <a:lstStyle/>
          <a:p>
            <a:r>
              <a:rPr lang="es-ES" dirty="0"/>
              <a:t>Algunas claves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1DFC07-8A8C-4018-B037-F50FCF5AF0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5690" y="4595219"/>
            <a:ext cx="8915399" cy="1126283"/>
          </a:xfrm>
        </p:spPr>
        <p:txBody>
          <a:bodyPr>
            <a:normAutofit fontScale="70000" lnSpcReduction="20000"/>
          </a:bodyPr>
          <a:lstStyle/>
          <a:p>
            <a:r>
              <a:rPr lang="es-ES" sz="2800" dirty="0">
                <a:solidFill>
                  <a:schemeClr val="accent1">
                    <a:lumMod val="50000"/>
                  </a:schemeClr>
                </a:solidFill>
              </a:rPr>
              <a:t>Ejercicios de contemplación. Franz </a:t>
            </a:r>
            <a:r>
              <a:rPr lang="es-ES" sz="2800" dirty="0" err="1">
                <a:solidFill>
                  <a:schemeClr val="accent1">
                    <a:lumMod val="50000"/>
                  </a:schemeClr>
                </a:solidFill>
              </a:rPr>
              <a:t>Jalics</a:t>
            </a:r>
            <a:endParaRPr lang="es-ES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ES" sz="2800" dirty="0">
                <a:solidFill>
                  <a:schemeClr val="accent1">
                    <a:lumMod val="50000"/>
                  </a:schemeClr>
                </a:solidFill>
              </a:rPr>
              <a:t>Tiempo 2 : La triple relación</a:t>
            </a:r>
          </a:p>
          <a:p>
            <a:r>
              <a:rPr lang="es-ES" sz="2800" b="1" dirty="0">
                <a:solidFill>
                  <a:schemeClr val="accent1">
                    <a:lumMod val="50000"/>
                  </a:schemeClr>
                </a:solidFill>
              </a:rPr>
              <a:t>Practica contemplativa: postura y respiración (primera parte)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339CF7B-0F59-8D85-17A3-F5BC6E9E4E6E}"/>
              </a:ext>
            </a:extLst>
          </p:cNvPr>
          <p:cNvSpPr txBox="1"/>
          <p:nvPr/>
        </p:nvSpPr>
        <p:spPr>
          <a:xfrm rot="16200000">
            <a:off x="8841201" y="3136613"/>
            <a:ext cx="5326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i="1" dirty="0">
                <a:solidFill>
                  <a:schemeClr val="tx2">
                    <a:lumMod val="75000"/>
                  </a:schemeClr>
                </a:solidFill>
                <a:latin typeface="Abadi Extra Light" panose="020B0204020104020204" pitchFamily="34" charset="0"/>
              </a:rPr>
              <a:t>Materiales elaborados desde la “Fraternidad de Santo Nombre.” Pilar de </a:t>
            </a:r>
            <a:r>
              <a:rPr lang="es-ES" sz="1600" i="1" dirty="0" err="1">
                <a:solidFill>
                  <a:schemeClr val="tx2">
                    <a:lumMod val="75000"/>
                  </a:schemeClr>
                </a:solidFill>
                <a:latin typeface="Abadi Extra Light" panose="020B0204020104020204" pitchFamily="34" charset="0"/>
              </a:rPr>
              <a:t>Mambré</a:t>
            </a:r>
            <a:endParaRPr lang="es-ES" i="1" dirty="0">
              <a:solidFill>
                <a:schemeClr val="tx2">
                  <a:lumMod val="75000"/>
                </a:schemeClr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7" name="03. Shen khar venakhi - Georgian Hymn (2)">
            <a:hlinkClick r:id="" action="ppaction://media"/>
            <a:extLst>
              <a:ext uri="{FF2B5EF4-FFF2-40B4-BE49-F238E27FC236}">
                <a16:creationId xmlns:a16="http://schemas.microsoft.com/office/drawing/2014/main" id="{3086939E-E8EC-492A-1948-8E5D71214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26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2811AD-D424-6FEB-6516-F0A984FEC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9451" y="296482"/>
            <a:ext cx="10385945" cy="2037203"/>
          </a:xfrm>
          <a:noFill/>
        </p:spPr>
        <p:txBody>
          <a:bodyPr>
            <a:normAutofit/>
          </a:bodyPr>
          <a:lstStyle/>
          <a:p>
            <a:pPr algn="ctr"/>
            <a:r>
              <a:rPr lang="es-ES" dirty="0"/>
              <a:t>9</a:t>
            </a:r>
            <a:r>
              <a:rPr lang="es-ES" sz="3600" b="1" i="1" kern="100" dirty="0">
                <a:solidFill>
                  <a:srgbClr val="A20000"/>
                </a:solidFill>
                <a:effectLst/>
                <a:ea typeface="Aptos" panose="020B0004020202020204"/>
                <a:cs typeface="Times New Roman" panose="02020603050405020304" pitchFamily="18" charset="0"/>
              </a:rPr>
              <a:t> </a:t>
            </a:r>
            <a:br>
              <a:rPr lang="es-ES" sz="3600" b="1" i="1" kern="100" dirty="0">
                <a:solidFill>
                  <a:srgbClr val="A20000"/>
                </a:solidFill>
                <a:effectLst/>
                <a:ea typeface="Aptos" panose="020B0004020202020204"/>
                <a:cs typeface="Times New Roman" panose="02020603050405020304" pitchFamily="18" charset="0"/>
              </a:rPr>
            </a:br>
            <a:r>
              <a:rPr lang="es-ES" i="1" kern="100" dirty="0">
                <a:solidFill>
                  <a:schemeClr val="tx1"/>
                </a:solidFill>
                <a:effectLst/>
                <a:ea typeface="Aptos" panose="020B0004020202020204"/>
                <a:cs typeface="Times New Roman" panose="02020603050405020304" pitchFamily="18" charset="0"/>
              </a:rPr>
              <a:t>No</a:t>
            </a:r>
            <a:r>
              <a:rPr lang="es-ES" i="1" kern="100" dirty="0">
                <a:solidFill>
                  <a:srgbClr val="A20000"/>
                </a:solidFill>
                <a:effectLst/>
                <a:ea typeface="Aptos" panose="020B0004020202020204"/>
                <a:cs typeface="Times New Roman" panose="02020603050405020304" pitchFamily="18" charset="0"/>
              </a:rPr>
              <a:t> </a:t>
            </a:r>
            <a:r>
              <a:rPr lang="es-ES" i="1" kern="100" dirty="0">
                <a:solidFill>
                  <a:schemeClr val="tx1"/>
                </a:solidFill>
                <a:ea typeface="Aptos" panose="020B0004020202020204"/>
                <a:cs typeface="Times New Roman" panose="02020603050405020304" pitchFamily="18" charset="0"/>
              </a:rPr>
              <a:t>utilizamos imágenes o representaciones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6D21F8E-57B3-97A7-94F9-71B25ED1FB8E}"/>
              </a:ext>
            </a:extLst>
          </p:cNvPr>
          <p:cNvSpPr txBox="1"/>
          <p:nvPr/>
        </p:nvSpPr>
        <p:spPr>
          <a:xfrm>
            <a:off x="332095" y="1965196"/>
            <a:ext cx="11859905" cy="5618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600" b="1" i="1" kern="100" dirty="0">
                <a:solidFill>
                  <a:schemeClr val="accent1">
                    <a:lumMod val="75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N</a:t>
            </a:r>
            <a:r>
              <a:rPr lang="es-ES" sz="3600" b="1" i="1" kern="100" dirty="0">
                <a:solidFill>
                  <a:schemeClr val="accent1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o  determinamos lo que tenemos que sentir</a:t>
            </a:r>
            <a:r>
              <a:rPr lang="es-ES" sz="18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algn="ctr">
              <a:lnSpc>
                <a:spcPct val="107000"/>
              </a:lnSpc>
              <a:spcAft>
                <a:spcPts val="800"/>
              </a:spcAft>
              <a:buNone/>
            </a:pPr>
            <a:endParaRPr lang="es-ES" sz="1800" b="1" kern="100" dirty="0">
              <a:solidFill>
                <a:schemeClr val="accent1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36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Percibimos el presente, </a:t>
            </a:r>
          </a:p>
          <a:p>
            <a:pPr algn="ctr"/>
            <a:r>
              <a:rPr lang="es-ES" sz="3600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y </a:t>
            </a:r>
            <a:r>
              <a:rPr lang="es-ES" sz="36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al hacernos más sensibles y permeables a lo que nos llega,</a:t>
            </a:r>
          </a:p>
          <a:p>
            <a:pPr algn="ctr"/>
            <a:r>
              <a:rPr lang="es-ES" sz="3600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36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nos abrimos a la presencia de Dios</a:t>
            </a:r>
            <a:r>
              <a:rPr lang="es-ES" sz="3600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s-ES" sz="3600" kern="100" dirty="0"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3600" b="1" kern="100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Nuestro camino es muy concreto, lleva al encuentro directo</a:t>
            </a:r>
          </a:p>
          <a:p>
            <a:pPr algn="ctr"/>
            <a:r>
              <a:rPr lang="es-ES" sz="3600" b="1" i="1" kern="100" dirty="0">
                <a:solidFill>
                  <a:schemeClr val="accent1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s-ES" sz="3600" b="1" i="1" kern="100" dirty="0">
              <a:solidFill>
                <a:schemeClr val="tx1">
                  <a:lumMod val="95000"/>
                  <a:lumOff val="5000"/>
                </a:schemeClr>
              </a:solidFill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  <a:p>
            <a:pPr algn="ctr"/>
            <a:r>
              <a:rPr lang="es-ES" sz="3600" b="1" i="1" kern="1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1658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EAB739-9B6B-B73C-E505-2B85D7184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990" y="204807"/>
            <a:ext cx="9901524" cy="1587087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10 </a:t>
            </a:r>
            <a:br>
              <a:rPr lang="es-ES" dirty="0"/>
            </a:br>
            <a:r>
              <a:rPr lang="es-ES" sz="4000" dirty="0"/>
              <a:t>Diferencia entre concentrarse y escuchar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62A8754-8E01-1999-16B7-9569D8E810D7}"/>
              </a:ext>
            </a:extLst>
          </p:cNvPr>
          <p:cNvSpPr txBox="1"/>
          <p:nvPr/>
        </p:nvSpPr>
        <p:spPr>
          <a:xfrm>
            <a:off x="477672" y="1791894"/>
            <a:ext cx="1217658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kern="100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El esfuerzo de concentrarse produce tensiones </a:t>
            </a:r>
          </a:p>
          <a:p>
            <a:pPr algn="ctr"/>
            <a:endParaRPr lang="es-ES" sz="3600" kern="100" dirty="0">
              <a:solidFill>
                <a:schemeClr val="accent1">
                  <a:lumMod val="5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  <a:p>
            <a:pPr algn="ctr"/>
            <a:r>
              <a:rPr lang="es-ES" sz="3600" b="1" kern="100" dirty="0"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La escucha simplemente se da…</a:t>
            </a:r>
          </a:p>
          <a:p>
            <a:pPr algn="ctr"/>
            <a:endParaRPr lang="es-ES" sz="3600" b="1" kern="100" dirty="0"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  <a:p>
            <a:pPr algn="ctr"/>
            <a:r>
              <a:rPr lang="es-ES" sz="3600" b="1" kern="100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</a:t>
            </a:r>
            <a:r>
              <a:rPr lang="es-ES" sz="3600" b="1" kern="100" dirty="0">
                <a:solidFill>
                  <a:schemeClr val="tx2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os son dados </a:t>
            </a:r>
          </a:p>
          <a:p>
            <a:pPr algn="ctr"/>
            <a:r>
              <a:rPr lang="es-ES" sz="3600" b="1" kern="100" dirty="0">
                <a:solidFill>
                  <a:schemeClr val="tx2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instantes de escucha despierta</a:t>
            </a:r>
          </a:p>
          <a:p>
            <a:pPr algn="ctr"/>
            <a:r>
              <a:rPr lang="es-ES" sz="3600" b="1" kern="100" dirty="0">
                <a:solidFill>
                  <a:schemeClr val="tx2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para que hallemos el camino hacia lo único que importa.</a:t>
            </a:r>
            <a:endParaRPr lang="es-ES" sz="3600" kern="100" dirty="0">
              <a:solidFill>
                <a:schemeClr val="tx2">
                  <a:lumMod val="7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2115166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4E55A5A-0ABE-E633-D381-B5FAFB5B2AD3}"/>
              </a:ext>
            </a:extLst>
          </p:cNvPr>
          <p:cNvSpPr txBox="1"/>
          <p:nvPr/>
        </p:nvSpPr>
        <p:spPr>
          <a:xfrm>
            <a:off x="4992914" y="1826123"/>
            <a:ext cx="26996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</a:rPr>
              <a:t>Gratuidad</a:t>
            </a:r>
          </a:p>
          <a:p>
            <a:pPr algn="ctr"/>
            <a:endParaRPr lang="es-ES" sz="4000" b="1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endParaRPr lang="es-ES" sz="4000" b="1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s-ES" sz="4000" b="1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</a:rPr>
              <a:t>Gratitud</a:t>
            </a:r>
          </a:p>
        </p:txBody>
      </p:sp>
    </p:spTree>
    <p:extLst>
      <p:ext uri="{BB962C8B-B14F-4D97-AF65-F5344CB8AC3E}">
        <p14:creationId xmlns:p14="http://schemas.microsoft.com/office/powerpoint/2010/main" val="3442513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0">
        <p159:morph option="byObject"/>
      </p:transition>
    </mc:Choice>
    <mc:Fallback>
      <p:transition spd="slow" advClick="0" advTm="2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1AAD3B-67BD-D9E6-6AD9-F31592193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8316479-77B7-98C1-BDF2-55A684FB4D88}"/>
              </a:ext>
            </a:extLst>
          </p:cNvPr>
          <p:cNvSpPr txBox="1"/>
          <p:nvPr/>
        </p:nvSpPr>
        <p:spPr>
          <a:xfrm>
            <a:off x="2373046" y="5560498"/>
            <a:ext cx="7990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i="1" dirty="0">
                <a:solidFill>
                  <a:schemeClr val="tx2">
                    <a:lumMod val="75000"/>
                  </a:schemeClr>
                </a:solidFill>
                <a:latin typeface="Abadi Extra Light" panose="020B0204020104020204" pitchFamily="34" charset="0"/>
              </a:rPr>
              <a:t>“</a:t>
            </a:r>
            <a:r>
              <a:rPr lang="es-ES" sz="3600" i="1" dirty="0">
                <a:solidFill>
                  <a:schemeClr val="tx2">
                    <a:lumMod val="75000"/>
                  </a:schemeClr>
                </a:solidFill>
                <a:latin typeface="Abadi Extra Light" panose="020B0204020104020204" pitchFamily="34" charset="0"/>
              </a:rPr>
              <a:t>Fraternidad de Santo Nombre”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8AEB70B-4465-9DFF-2EA7-6A33EE672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932" y="1257329"/>
            <a:ext cx="2699182" cy="3838680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17350863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4000">
              <a:schemeClr val="accent5">
                <a:lumMod val="5000"/>
                <a:lumOff val="95000"/>
              </a:schemeClr>
            </a:gs>
            <a:gs pos="17000">
              <a:schemeClr val="accent5">
                <a:lumMod val="45000"/>
                <a:lumOff val="55000"/>
              </a:schemeClr>
            </a:gs>
            <a:gs pos="99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3192DF-7CC3-2C6E-9804-E2B4DA033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838" y="637758"/>
            <a:ext cx="10042832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1</a:t>
            </a:r>
            <a:br>
              <a:rPr lang="es-ES" dirty="0"/>
            </a:br>
            <a:r>
              <a:rPr lang="es-ES" dirty="0"/>
              <a:t>No se trata de cumplir un “deber” con prisas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CC5014-3E6D-BB7D-792F-8195DBEC9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3125" y="2638568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40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Experimentamos el detenernos.</a:t>
            </a:r>
          </a:p>
          <a:p>
            <a:pPr marL="0" indent="0" algn="ctr">
              <a:buNone/>
            </a:pPr>
            <a:endParaRPr lang="es-ES" sz="4000" b="1" dirty="0">
              <a:solidFill>
                <a:schemeClr val="accent1">
                  <a:lumMod val="50000"/>
                </a:schemeClr>
              </a:solidFill>
              <a:latin typeface="Bradley Hand ITC" panose="03070402050302030203" pitchFamily="66" charset="0"/>
            </a:endParaRPr>
          </a:p>
          <a:p>
            <a:pPr marL="0" indent="0" algn="ctr">
              <a:buNone/>
            </a:pPr>
            <a:r>
              <a:rPr lang="es-ES" sz="40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Quien está por completo en el presente </a:t>
            </a:r>
          </a:p>
          <a:p>
            <a:pPr marL="0" indent="0" algn="ctr">
              <a:buNone/>
            </a:pPr>
            <a:r>
              <a:rPr lang="es-ES" sz="40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no desea avanzar apresuradamente.</a:t>
            </a:r>
          </a:p>
        </p:txBody>
      </p:sp>
    </p:spTree>
    <p:extLst>
      <p:ext uri="{BB962C8B-B14F-4D97-AF65-F5344CB8AC3E}">
        <p14:creationId xmlns:p14="http://schemas.microsoft.com/office/powerpoint/2010/main" val="374253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8000">
        <p159:morph option="byObject"/>
      </p:transition>
    </mc:Choice>
    <mc:Fallback xmlns="">
      <p:transition spd="slow" advClick="0" advTm="1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1E1A09-E366-F0CF-171D-52C51BEB4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526" y="828827"/>
            <a:ext cx="10863166" cy="1422004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2</a:t>
            </a:r>
            <a:br>
              <a:rPr lang="es-ES" dirty="0"/>
            </a:br>
            <a:r>
              <a:rPr lang="es-ES" dirty="0"/>
              <a:t>Decepción por no lograr nada</a:t>
            </a:r>
            <a:br>
              <a:rPr lang="es-ES" dirty="0"/>
            </a:br>
            <a:br>
              <a:rPr lang="es-ES" sz="4000" dirty="0"/>
            </a:br>
            <a:br>
              <a:rPr lang="es-ES" sz="4000" dirty="0"/>
            </a:br>
            <a:r>
              <a:rPr lang="es-ES" sz="44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En realidad, aquí no tenemos que lograr nada.</a:t>
            </a:r>
            <a:br>
              <a:rPr lang="es-ES" sz="44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</a:br>
            <a:br>
              <a:rPr lang="es-ES" sz="44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</a:br>
            <a:r>
              <a:rPr lang="es-ES" sz="44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Simplemente, nos adentramos en la actitud perceptiva bien despierta.</a:t>
            </a:r>
          </a:p>
        </p:txBody>
      </p:sp>
    </p:spTree>
    <p:extLst>
      <p:ext uri="{BB962C8B-B14F-4D97-AF65-F5344CB8AC3E}">
        <p14:creationId xmlns:p14="http://schemas.microsoft.com/office/powerpoint/2010/main" val="1839334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8000">
        <p159:morph option="byObject"/>
      </p:transition>
    </mc:Choice>
    <mc:Fallback xmlns="">
      <p:transition spd="slow" advClick="0" advTm="1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18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C779A1-18D1-5338-5541-F14EDDA0B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935" y="338600"/>
            <a:ext cx="10794928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3 </a:t>
            </a:r>
            <a:br>
              <a:rPr lang="es-ES" dirty="0"/>
            </a:br>
            <a:r>
              <a:rPr lang="es-ES" sz="4000" dirty="0"/>
              <a:t>No prestes atención a tus pensamientos, </a:t>
            </a:r>
            <a:br>
              <a:rPr lang="es-ES" sz="4000" dirty="0"/>
            </a:br>
            <a:r>
              <a:rPr lang="es-ES" sz="4000" dirty="0"/>
              <a:t>pero contempla un instante tus sentimientos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73ECF94-6963-4659-8B35-DE4FD2728FB0}"/>
              </a:ext>
            </a:extLst>
          </p:cNvPr>
          <p:cNvSpPr txBox="1"/>
          <p:nvPr/>
        </p:nvSpPr>
        <p:spPr>
          <a:xfrm>
            <a:off x="2077467" y="2563129"/>
            <a:ext cx="89116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</a:rPr>
              <a:t>Permite sencillamente que se queden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4EE09E1-72E4-8DD8-CAE8-3933024F404D}"/>
              </a:ext>
            </a:extLst>
          </p:cNvPr>
          <p:cNvSpPr txBox="1"/>
          <p:nvPr/>
        </p:nvSpPr>
        <p:spPr>
          <a:xfrm>
            <a:off x="2180332" y="3940928"/>
            <a:ext cx="880882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</a:rPr>
              <a:t>Al admitirlos desaparece una tensión, </a:t>
            </a:r>
          </a:p>
          <a:p>
            <a:pPr algn="ctr"/>
            <a:endParaRPr lang="es-ES" sz="4000" b="1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s-ES" sz="4000" b="1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</a:rPr>
              <a:t>al aceptarlos incluso pueden desaparecer.</a:t>
            </a:r>
          </a:p>
        </p:txBody>
      </p:sp>
    </p:spTree>
    <p:extLst>
      <p:ext uri="{BB962C8B-B14F-4D97-AF65-F5344CB8AC3E}">
        <p14:creationId xmlns:p14="http://schemas.microsoft.com/office/powerpoint/2010/main" val="709944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B8C2F-1B34-BEAF-81E9-1789BF78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6602" y="378450"/>
            <a:ext cx="9664245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4 </a:t>
            </a:r>
            <a:br>
              <a:rPr lang="es-ES" dirty="0"/>
            </a:br>
            <a:r>
              <a:rPr lang="es-ES" dirty="0"/>
              <a:t>La liberación de renunciar a querer lograr algo.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A628E9-6287-6090-9BD7-B9143E44BCE5}"/>
              </a:ext>
            </a:extLst>
          </p:cNvPr>
          <p:cNvSpPr txBox="1"/>
          <p:nvPr/>
        </p:nvSpPr>
        <p:spPr>
          <a:xfrm>
            <a:off x="670981" y="2316531"/>
            <a:ext cx="1152101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kern="100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Si intentas retener algo se te escapará de las manos.</a:t>
            </a:r>
          </a:p>
          <a:p>
            <a:pPr algn="ctr"/>
            <a:endParaRPr lang="es-ES" sz="3600" kern="100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  <a:p>
            <a:pPr algn="ctr"/>
            <a:r>
              <a:rPr lang="es-ES" sz="3600" b="1" kern="100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  <a:cs typeface="Times New Roman" panose="02020603050405020304" pitchFamily="18" charset="0"/>
              </a:rPr>
              <a:t>Los procesos no se pueden manipular.</a:t>
            </a:r>
          </a:p>
          <a:p>
            <a:pPr algn="ctr"/>
            <a:endParaRPr lang="es-ES" sz="3600" b="1" kern="100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  <a:cs typeface="Times New Roman" panose="02020603050405020304" pitchFamily="18" charset="0"/>
            </a:endParaRPr>
          </a:p>
          <a:p>
            <a:pPr algn="ctr"/>
            <a:r>
              <a:rPr lang="es-ES" sz="3600" b="1" kern="100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  <a:cs typeface="Times New Roman" panose="02020603050405020304" pitchFamily="18" charset="0"/>
              </a:rPr>
              <a:t>Desde el desprendimiento experimentarás el fluir del amor</a:t>
            </a:r>
            <a:endParaRPr lang="es-E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23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18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E1403-0C11-0629-58BF-4BBE89BC3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926" y="624110"/>
            <a:ext cx="9525686" cy="1280890"/>
          </a:xfrm>
        </p:spPr>
        <p:txBody>
          <a:bodyPr/>
          <a:lstStyle/>
          <a:p>
            <a:pPr algn="ctr"/>
            <a:r>
              <a:rPr lang="es-ES" dirty="0"/>
              <a:t>5</a:t>
            </a:r>
            <a:br>
              <a:rPr lang="es-ES" dirty="0"/>
            </a:br>
            <a:r>
              <a:rPr lang="es-ES" dirty="0"/>
              <a:t>¿Cómo influyó este ejercicio sobre ti?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A9AA812-597B-B0F7-01D4-E3B9F6633D86}"/>
              </a:ext>
            </a:extLst>
          </p:cNvPr>
          <p:cNvSpPr txBox="1"/>
          <p:nvPr/>
        </p:nvSpPr>
        <p:spPr>
          <a:xfrm>
            <a:off x="2578626" y="2702256"/>
            <a:ext cx="832631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</a:rPr>
              <a:t>Contempla un instante </a:t>
            </a:r>
          </a:p>
          <a:p>
            <a:pPr algn="ctr"/>
            <a:r>
              <a:rPr lang="es-ES" sz="4000" b="1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</a:rPr>
              <a:t>el efecto que el ejercicio ha tenido en ti:</a:t>
            </a:r>
          </a:p>
          <a:p>
            <a:pPr algn="ctr"/>
            <a:r>
              <a:rPr lang="es-ES" sz="4000" b="1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</a:rPr>
              <a:t> </a:t>
            </a:r>
          </a:p>
          <a:p>
            <a:pPr algn="ctr"/>
            <a:r>
              <a:rPr lang="es-ES" sz="4000" b="1" dirty="0">
                <a:latin typeface="Bradley Hand ITC" panose="03070402050302030203" pitchFamily="66" charset="0"/>
              </a:rPr>
              <a:t>Te acercarás más a ti mismo.</a:t>
            </a:r>
          </a:p>
        </p:txBody>
      </p:sp>
    </p:spTree>
    <p:extLst>
      <p:ext uri="{BB962C8B-B14F-4D97-AF65-F5344CB8AC3E}">
        <p14:creationId xmlns:p14="http://schemas.microsoft.com/office/powerpoint/2010/main" val="2052067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18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C5EF87-4B91-E41F-960C-5DF618550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511" y="513249"/>
            <a:ext cx="9587415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6</a:t>
            </a:r>
            <a:br>
              <a:rPr lang="es-ES" dirty="0"/>
            </a:br>
            <a:r>
              <a:rPr lang="es-ES" sz="4000" dirty="0"/>
              <a:t>Sin que sucediera nada interesante</a:t>
            </a:r>
            <a:br>
              <a:rPr lang="es-ES" sz="4000" dirty="0"/>
            </a:br>
            <a:r>
              <a:rPr lang="es-ES" sz="4000" dirty="0"/>
              <a:t>la percepción atrapó toda mi atención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29545D-6FFC-6B7B-F016-8CB105464631}"/>
              </a:ext>
            </a:extLst>
          </p:cNvPr>
          <p:cNvSpPr txBox="1"/>
          <p:nvPr/>
        </p:nvSpPr>
        <p:spPr>
          <a:xfrm>
            <a:off x="2746483" y="2938702"/>
            <a:ext cx="817455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kern="100" dirty="0">
                <a:solidFill>
                  <a:schemeClr val="tx2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Este instante es un don, se te otorga como guía.</a:t>
            </a:r>
          </a:p>
          <a:p>
            <a:pPr algn="ctr"/>
            <a:endParaRPr lang="es-ES" sz="4000" b="1" kern="100" dirty="0">
              <a:solidFill>
                <a:schemeClr val="tx2">
                  <a:lumMod val="75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  <a:p>
            <a:pPr algn="ctr"/>
            <a:r>
              <a:rPr lang="es-ES" sz="4000" b="1" kern="100" dirty="0">
                <a:latin typeface="Bradley Hand ITC" panose="03070402050302030203" pitchFamily="66" charset="0"/>
                <a:cs typeface="Times New Roman" panose="02020603050405020304" pitchFamily="18" charset="0"/>
              </a:rPr>
              <a:t>Agradece lo experimentado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243578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C3110-0DC2-F942-B129-C9AA87C55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684" y="326877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7</a:t>
            </a:r>
            <a:br>
              <a:rPr lang="es-ES" dirty="0"/>
            </a:br>
            <a:r>
              <a:rPr lang="es-ES" dirty="0"/>
              <a:t>No hay necesidad de manipularlo todo</a:t>
            </a:r>
            <a:endParaRPr lang="es-ES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EFE5737-A0B1-BC1E-FC3B-CA8180ABFCD4}"/>
              </a:ext>
            </a:extLst>
          </p:cNvPr>
          <p:cNvSpPr txBox="1"/>
          <p:nvPr/>
        </p:nvSpPr>
        <p:spPr>
          <a:xfrm>
            <a:off x="1407197" y="1747263"/>
            <a:ext cx="10564660" cy="1934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s-ES" sz="3600" kern="100" dirty="0">
                <a:solidFill>
                  <a:schemeClr val="accent1">
                    <a:lumMod val="7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Ahora se te brinda </a:t>
            </a:r>
            <a:r>
              <a:rPr lang="es-ES" sz="3600" kern="100" dirty="0">
                <a:solidFill>
                  <a:schemeClr val="accent1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una gran oportunidad para </a:t>
            </a:r>
            <a:r>
              <a:rPr lang="es-ES" sz="36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aprender a dejar que simplemente algo ocurra.</a:t>
            </a:r>
            <a:endParaRPr lang="es-ES" sz="3600" kern="100" dirty="0">
              <a:solidFill>
                <a:schemeClr val="accent1">
                  <a:lumMod val="7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s-ES" sz="3600" b="1" dirty="0">
              <a:solidFill>
                <a:srgbClr val="A2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49FAE00-50D7-89E8-DCAD-F7AC67924AC9}"/>
              </a:ext>
            </a:extLst>
          </p:cNvPr>
          <p:cNvSpPr txBox="1"/>
          <p:nvPr/>
        </p:nvSpPr>
        <p:spPr>
          <a:xfrm>
            <a:off x="907533" y="3681767"/>
            <a:ext cx="11284467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kern="100" dirty="0"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Estar atento sin manipular: </a:t>
            </a:r>
          </a:p>
          <a:p>
            <a:pPr algn="ctr"/>
            <a:r>
              <a:rPr lang="es-ES" sz="3600" b="1" kern="100" dirty="0"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es el giro que va del hacer al contemplar.</a:t>
            </a:r>
            <a:r>
              <a:rPr lang="es-ES" sz="3600" kern="100" dirty="0"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s-ES" sz="2800" kern="100" dirty="0"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  <a:p>
            <a:pPr algn="ctr"/>
            <a:r>
              <a:rPr lang="es-ES" sz="36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Ni siquiera tienes que lograr esto. </a:t>
            </a:r>
            <a:endParaRPr lang="es-E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679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200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E97ACD-EAB1-511F-B607-656514056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322" y="482707"/>
            <a:ext cx="9717206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8</a:t>
            </a:r>
            <a:br>
              <a:rPr lang="es-ES" dirty="0"/>
            </a:br>
            <a:r>
              <a:rPr lang="es-ES" sz="4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Permítete estar triste, no le tengas miedo a tu tristeza. </a:t>
            </a:r>
            <a:endParaRPr lang="es-ES" sz="40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1B4B06C-C963-20C6-EFDA-AF940F939667}"/>
              </a:ext>
            </a:extLst>
          </p:cNvPr>
          <p:cNvSpPr txBox="1"/>
          <p:nvPr/>
        </p:nvSpPr>
        <p:spPr>
          <a:xfrm>
            <a:off x="727880" y="2637410"/>
            <a:ext cx="11646089" cy="3737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Déjala estar, pues desea salir y ser liberada… Se disolverá.  </a:t>
            </a:r>
          </a:p>
          <a:p>
            <a:pPr algn="ctr"/>
            <a:endParaRPr lang="es-ES" sz="3600" b="1" dirty="0">
              <a:solidFill>
                <a:srgbClr val="A20000"/>
              </a:solidFill>
              <a:latin typeface="Bradley Hand ITC" panose="03070402050302030203" pitchFamily="66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6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</a:t>
            </a:r>
            <a:r>
              <a:rPr lang="es-ES" sz="36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egresa a la percepción: contempla lo que te llega al percibir</a:t>
            </a:r>
            <a:r>
              <a:rPr lang="es-ES" sz="36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36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tus vías respiratorias.</a:t>
            </a:r>
          </a:p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s-ES" sz="36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Comprométete por entero con esta tarea.</a:t>
            </a:r>
            <a:endParaRPr lang="es-ES" sz="3600" kern="100" dirty="0">
              <a:solidFill>
                <a:schemeClr val="accent1">
                  <a:lumMod val="7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s-ES" sz="3600" b="1" dirty="0">
              <a:solidFill>
                <a:srgbClr val="A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99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theme/theme1.xml><?xml version="1.0" encoding="utf-8"?>
<a:theme xmlns:a="http://schemas.openxmlformats.org/drawingml/2006/main" name="Espiral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orde con banda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2528</TotalTime>
  <Words>422</Words>
  <Application>Microsoft Office PowerPoint</Application>
  <PresentationFormat>Panorámica</PresentationFormat>
  <Paragraphs>66</Paragraphs>
  <Slides>13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Abadi Extra Light</vt:lpstr>
      <vt:lpstr>Aptos</vt:lpstr>
      <vt:lpstr>Arial</vt:lpstr>
      <vt:lpstr>Bradley Hand ITC</vt:lpstr>
      <vt:lpstr>Century Gothic</vt:lpstr>
      <vt:lpstr>Wingdings 3</vt:lpstr>
      <vt:lpstr>Espiral</vt:lpstr>
      <vt:lpstr>Algunas claves</vt:lpstr>
      <vt:lpstr>1 No se trata de cumplir un “deber” con prisas</vt:lpstr>
      <vt:lpstr>2 Decepción por no lograr nada   En realidad, aquí no tenemos que lograr nada.  Simplemente, nos adentramos en la actitud perceptiva bien despierta.</vt:lpstr>
      <vt:lpstr>3  No prestes atención a tus pensamientos,  pero contempla un instante tus sentimientos</vt:lpstr>
      <vt:lpstr>4  La liberación de renunciar a querer lograr algo.</vt:lpstr>
      <vt:lpstr>5 ¿Cómo influyó este ejercicio sobre ti?</vt:lpstr>
      <vt:lpstr>6 Sin que sucediera nada interesante la percepción atrapó toda mi atención</vt:lpstr>
      <vt:lpstr>7 No hay necesidad de manipularlo todo</vt:lpstr>
      <vt:lpstr>8 Permítete estar triste, no le tengas miedo a tu tristeza. </vt:lpstr>
      <vt:lpstr>9  No utilizamos imágenes o representaciones</vt:lpstr>
      <vt:lpstr>10  Diferencia entre concentrarse y escuchar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Diálogos</dc:title>
  <dc:creator>Pilar Sanchez Orozco</dc:creator>
  <cp:lastModifiedBy>Pilar Sanchez Orozco</cp:lastModifiedBy>
  <cp:revision>52</cp:revision>
  <dcterms:created xsi:type="dcterms:W3CDTF">2024-12-07T19:32:59Z</dcterms:created>
  <dcterms:modified xsi:type="dcterms:W3CDTF">2025-03-20T00:55:35Z</dcterms:modified>
</cp:coreProperties>
</file>