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1" r:id="rId3"/>
    <p:sldId id="282" r:id="rId4"/>
    <p:sldId id="283" r:id="rId5"/>
    <p:sldId id="284" r:id="rId6"/>
    <p:sldId id="285" r:id="rId7"/>
    <p:sldId id="286" r:id="rId8"/>
    <p:sldId id="289" r:id="rId9"/>
    <p:sldId id="291" r:id="rId10"/>
    <p:sldId id="303" r:id="rId11"/>
    <p:sldId id="304" r:id="rId12"/>
    <p:sldId id="305" r:id="rId13"/>
    <p:sldId id="306" r:id="rId14"/>
    <p:sldId id="307" r:id="rId15"/>
    <p:sldId id="30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D3FF"/>
    <a:srgbClr val="A20000"/>
    <a:srgbClr val="FFFFBD"/>
    <a:srgbClr val="FFEA75"/>
    <a:srgbClr val="FFFA8A"/>
    <a:srgbClr val="94FDAE"/>
    <a:srgbClr val="EBF8FF"/>
    <a:srgbClr val="E4FFB5"/>
    <a:srgbClr val="E1FFFF"/>
    <a:srgbClr val="EFF4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0">
        <p159:morph option="byObject"/>
      </p:transition>
    </mc:Choice>
    <mc:Fallback xmlns="">
      <p:transition spd="slow" advClick="0" advTm="6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29B407-1F38-433B-9D46-AD04DA1CE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8270" y="430709"/>
            <a:ext cx="8915399" cy="2262781"/>
          </a:xfrm>
        </p:spPr>
        <p:txBody>
          <a:bodyPr>
            <a:normAutofit/>
          </a:bodyPr>
          <a:lstStyle/>
          <a:p>
            <a:r>
              <a:rPr lang="es-ES" dirty="0"/>
              <a:t>Algunas claves</a:t>
            </a:r>
            <a:br>
              <a:rPr lang="es-ES" dirty="0"/>
            </a:br>
            <a:endParaRPr lang="es-ES" sz="28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1DFC07-8A8C-4018-B037-F50FCF5AF0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8270" y="4020403"/>
            <a:ext cx="8915399" cy="1126283"/>
          </a:xfrm>
        </p:spPr>
        <p:txBody>
          <a:bodyPr>
            <a:normAutofit fontScale="70000" lnSpcReduction="20000"/>
          </a:bodyPr>
          <a:lstStyle/>
          <a:p>
            <a:r>
              <a:rPr lang="es-ES" sz="2800" dirty="0">
                <a:solidFill>
                  <a:schemeClr val="accent1">
                    <a:lumMod val="50000"/>
                  </a:schemeClr>
                </a:solidFill>
              </a:rPr>
              <a:t>Ejercicios de contemplación. Franz </a:t>
            </a:r>
            <a:r>
              <a:rPr lang="es-ES" sz="2800" dirty="0" err="1">
                <a:solidFill>
                  <a:schemeClr val="accent1">
                    <a:lumMod val="50000"/>
                  </a:schemeClr>
                </a:solidFill>
              </a:rPr>
              <a:t>Jalics</a:t>
            </a:r>
            <a:endParaRPr lang="es-ES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ES" sz="2800" dirty="0">
                <a:solidFill>
                  <a:schemeClr val="accent1">
                    <a:lumMod val="50000"/>
                  </a:schemeClr>
                </a:solidFill>
              </a:rPr>
              <a:t>Tiempo 2 : la triple relación</a:t>
            </a:r>
          </a:p>
          <a:p>
            <a:r>
              <a:rPr lang="es-ES" sz="2800" b="1" dirty="0">
                <a:solidFill>
                  <a:schemeClr val="accent1">
                    <a:lumMod val="50000"/>
                  </a:schemeClr>
                </a:solidFill>
              </a:rPr>
              <a:t>Practica contemplativa: postura y respiración (segunda parte)</a:t>
            </a:r>
          </a:p>
          <a:p>
            <a:endParaRPr lang="es-ES" sz="28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s-E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03. Shen khar venakhi - Georgian Hymn (2)">
            <a:hlinkClick r:id="" action="ppaction://media"/>
            <a:extLst>
              <a:ext uri="{FF2B5EF4-FFF2-40B4-BE49-F238E27FC236}">
                <a16:creationId xmlns:a16="http://schemas.microsoft.com/office/drawing/2014/main" id="{FE6A124B-BB37-4C47-FD25-2CD6F0607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60BBA2A-3F68-05D6-7C8A-2BAE0B2E684E}"/>
              </a:ext>
            </a:extLst>
          </p:cNvPr>
          <p:cNvSpPr txBox="1"/>
          <p:nvPr/>
        </p:nvSpPr>
        <p:spPr>
          <a:xfrm rot="16200000">
            <a:off x="8841201" y="3136613"/>
            <a:ext cx="5326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i="1" dirty="0">
                <a:solidFill>
                  <a:schemeClr val="tx2">
                    <a:lumMod val="75000"/>
                  </a:schemeClr>
                </a:solidFill>
                <a:latin typeface="Abadi Extra Light" panose="020B0204020104020204" pitchFamily="34" charset="0"/>
              </a:rPr>
              <a:t>Materiales elaborados desde la “Fraternidad de Santo Nombre.” Pilar de </a:t>
            </a:r>
            <a:r>
              <a:rPr lang="es-ES" sz="1600" i="1" dirty="0" err="1">
                <a:solidFill>
                  <a:schemeClr val="tx2">
                    <a:lumMod val="75000"/>
                  </a:schemeClr>
                </a:solidFill>
                <a:latin typeface="Abadi Extra Light" panose="020B0204020104020204" pitchFamily="34" charset="0"/>
              </a:rPr>
              <a:t>Mambré</a:t>
            </a:r>
            <a:endParaRPr lang="es-ES" i="1" dirty="0">
              <a:solidFill>
                <a:schemeClr val="tx2">
                  <a:lumMod val="75000"/>
                </a:schemeClr>
              </a:solidFill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326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85B71C-78D5-0C35-3EBA-53637FBEE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306333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19</a:t>
            </a:r>
            <a:br>
              <a:rPr lang="es-ES" dirty="0"/>
            </a:br>
            <a:r>
              <a:rPr lang="es-ES" dirty="0"/>
              <a:t>Pueden aparecer dolores de distinto tipo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08CDD7-08B5-2374-07C1-5907B50AB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0156" y="2274816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3600" b="1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</a:rPr>
              <a:t>A veces dejamos de percibirlos centrando toda nuestra atención en la respiración.</a:t>
            </a:r>
          </a:p>
          <a:p>
            <a:pPr marL="0" indent="0" algn="ctr">
              <a:buNone/>
            </a:pPr>
            <a:endParaRPr lang="es-ES" sz="3600" b="1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</a:endParaRPr>
          </a:p>
          <a:p>
            <a:pPr marL="0" indent="0" algn="ctr">
              <a:buNone/>
            </a:pPr>
            <a:r>
              <a:rPr lang="es-ES" sz="3600" b="1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</a:rPr>
              <a:t>Los producidos por causas psíquicas habrá que sobrellevarlos</a:t>
            </a:r>
          </a:p>
        </p:txBody>
      </p:sp>
    </p:spTree>
    <p:extLst>
      <p:ext uri="{BB962C8B-B14F-4D97-AF65-F5344CB8AC3E}">
        <p14:creationId xmlns:p14="http://schemas.microsoft.com/office/powerpoint/2010/main" val="2354889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779AB9E-AAA0-51B9-954F-091EC5BF4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524697"/>
            <a:ext cx="10985500" cy="1280890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20</a:t>
            </a:r>
            <a:br>
              <a:rPr lang="es-ES" dirty="0"/>
            </a:br>
            <a:r>
              <a:rPr lang="es-ES" dirty="0"/>
              <a:t>Me vienen momentos de cansancio y de sueño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B37261A7-8D01-D969-1D97-47785828C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3833" y="2311021"/>
            <a:ext cx="10406323" cy="3777622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s-ES" sz="3600" b="1" dirty="0">
                <a:solidFill>
                  <a:schemeClr val="tx2"/>
                </a:solidFill>
                <a:latin typeface="Bradley Hand ITC" panose="03070402050302030203" pitchFamily="66" charset="0"/>
              </a:rPr>
              <a:t>Si necesitas descansar duerme lo que te haga falta</a:t>
            </a:r>
            <a:r>
              <a:rPr lang="es-ES" sz="3600" b="1" dirty="0">
                <a:latin typeface="Bradley Hand ITC" panose="03070402050302030203" pitchFamily="66" charset="0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s-E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  <a:t>Si ya dormiste,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Bradley Hand ITC" panose="03070402050302030203" pitchFamily="66" charset="0"/>
              </a:rPr>
              <a:t>esos momentos de cansancio y de sueño pueden ser indicio de una huida inconsciente de ti mismo.</a:t>
            </a:r>
          </a:p>
        </p:txBody>
      </p:sp>
    </p:spTree>
    <p:extLst>
      <p:ext uri="{BB962C8B-B14F-4D97-AF65-F5344CB8AC3E}">
        <p14:creationId xmlns:p14="http://schemas.microsoft.com/office/powerpoint/2010/main" val="1720066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7E9E55-4E64-D979-C575-AB469D88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597" y="286603"/>
            <a:ext cx="9866312" cy="1788890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21</a:t>
            </a:r>
            <a:br>
              <a:rPr lang="es-ES" dirty="0"/>
            </a:br>
            <a:r>
              <a:rPr lang="es-ES" dirty="0"/>
              <a:t>Si nos mantenemos con atención en la percepción cesan los dolores y tensiones.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A51FD2-A4A2-8EA0-A529-B15FCE4D0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1290" y="2597134"/>
            <a:ext cx="10614925" cy="377762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s-ES" sz="3600" b="1" dirty="0">
                <a:solidFill>
                  <a:schemeClr val="tx2"/>
                </a:solidFill>
                <a:latin typeface="Bradley Hand ITC" panose="03070402050302030203" pitchFamily="66" charset="0"/>
              </a:rPr>
              <a:t>Pero no debemos andar controlándolos.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s-ES" sz="3600" b="1" dirty="0">
                <a:solidFill>
                  <a:srgbClr val="0070C0"/>
                </a:solidFill>
                <a:latin typeface="Bradley Hand ITC" panose="03070402050302030203" pitchFamily="66" charset="0"/>
              </a:rPr>
              <a:t>En ese caso, no estaremos centrados en la respiración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s-ES" sz="3600" dirty="0">
                <a:solidFill>
                  <a:schemeClr val="tx2"/>
                </a:solidFill>
                <a:latin typeface="Bradley Hand ITC" panose="03070402050302030203" pitchFamily="66" charset="0"/>
              </a:rPr>
              <a:t>Y generalmente volverán</a:t>
            </a:r>
          </a:p>
        </p:txBody>
      </p:sp>
    </p:spTree>
    <p:extLst>
      <p:ext uri="{BB962C8B-B14F-4D97-AF65-F5344CB8AC3E}">
        <p14:creationId xmlns:p14="http://schemas.microsoft.com/office/powerpoint/2010/main" val="2296613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4A7AC-A787-47FC-764D-28F734139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209" y="665053"/>
            <a:ext cx="11034712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22</a:t>
            </a:r>
            <a:br>
              <a:rPr lang="es-ES" dirty="0"/>
            </a:br>
            <a:r>
              <a:rPr lang="es-ES" dirty="0"/>
              <a:t>Quisiste avanzar antes de aprender a permanecer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3B7254-AC91-F501-E86A-A58CE899A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809" y="2614305"/>
            <a:ext cx="11339512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3600" b="1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</a:rPr>
              <a:t>En realidad, el avance se mide por la calma interior…</a:t>
            </a:r>
          </a:p>
          <a:p>
            <a:pPr marL="0" indent="0" algn="ctr">
              <a:buNone/>
            </a:pPr>
            <a:endParaRPr lang="es-ES" sz="3600" b="1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</a:endParaRPr>
          </a:p>
          <a:p>
            <a:pPr marL="0" indent="0" algn="ctr">
              <a:buNone/>
            </a:pPr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Encuentra gusto en permanecer </a:t>
            </a:r>
          </a:p>
          <a:p>
            <a:pPr marL="0" indent="0" algn="ctr">
              <a:buNone/>
            </a:pPr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en un mismo punto  y a reposar en él.</a:t>
            </a:r>
          </a:p>
        </p:txBody>
      </p:sp>
    </p:spTree>
    <p:extLst>
      <p:ext uri="{BB962C8B-B14F-4D97-AF65-F5344CB8AC3E}">
        <p14:creationId xmlns:p14="http://schemas.microsoft.com/office/powerpoint/2010/main" val="2748245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4E55A5A-0ABE-E633-D381-B5FAFB5B2AD3}"/>
              </a:ext>
            </a:extLst>
          </p:cNvPr>
          <p:cNvSpPr txBox="1"/>
          <p:nvPr/>
        </p:nvSpPr>
        <p:spPr>
          <a:xfrm>
            <a:off x="4992914" y="1826123"/>
            <a:ext cx="26996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</a:rPr>
              <a:t>Gratuidad</a:t>
            </a:r>
          </a:p>
          <a:p>
            <a:pPr algn="ctr"/>
            <a:endParaRPr lang="es-ES" sz="4000" b="1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endParaRPr lang="es-ES" sz="4000" b="1" dirty="0">
              <a:solidFill>
                <a:schemeClr val="tx2">
                  <a:lumMod val="75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s-ES" sz="4000" b="1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</a:rPr>
              <a:t>Gratitud</a:t>
            </a:r>
          </a:p>
        </p:txBody>
      </p:sp>
    </p:spTree>
    <p:extLst>
      <p:ext uri="{BB962C8B-B14F-4D97-AF65-F5344CB8AC3E}">
        <p14:creationId xmlns:p14="http://schemas.microsoft.com/office/powerpoint/2010/main" val="27936104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0">
        <p159:morph option="byObject"/>
      </p:transition>
    </mc:Choice>
    <mc:Fallback>
      <p:transition spd="slow" advClick="0" advTm="2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AAD3B-67BD-D9E6-6AD9-F31592193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8316479-77B7-98C1-BDF2-55A684FB4D88}"/>
              </a:ext>
            </a:extLst>
          </p:cNvPr>
          <p:cNvSpPr txBox="1"/>
          <p:nvPr/>
        </p:nvSpPr>
        <p:spPr>
          <a:xfrm>
            <a:off x="2373046" y="5560498"/>
            <a:ext cx="7990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i="1" dirty="0">
                <a:solidFill>
                  <a:schemeClr val="tx2">
                    <a:lumMod val="75000"/>
                  </a:schemeClr>
                </a:solidFill>
                <a:latin typeface="Abadi Extra Light" panose="020B0204020104020204" pitchFamily="34" charset="0"/>
              </a:rPr>
              <a:t>“</a:t>
            </a:r>
            <a:r>
              <a:rPr lang="es-ES" sz="3600" i="1" dirty="0">
                <a:solidFill>
                  <a:schemeClr val="tx2">
                    <a:lumMod val="75000"/>
                  </a:schemeClr>
                </a:solidFill>
                <a:latin typeface="Abadi Extra Light" panose="020B0204020104020204" pitchFamily="34" charset="0"/>
              </a:rPr>
              <a:t>Fraternidad de Santo Nombre”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8AEB70B-4465-9DFF-2EA7-6A33EE672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932" y="1257329"/>
            <a:ext cx="2699182" cy="3838680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17350863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7E89CB-472A-FB1E-98E8-AED7D560D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466" y="300021"/>
            <a:ext cx="9894175" cy="2205458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11 </a:t>
            </a:r>
            <a:br>
              <a:rPr lang="es-ES" dirty="0"/>
            </a:br>
            <a:r>
              <a:rPr lang="es-ES" dirty="0"/>
              <a:t>Comprendes algo que no te gusta </a:t>
            </a:r>
            <a:br>
              <a:rPr lang="es-ES" dirty="0"/>
            </a:br>
            <a:r>
              <a:rPr lang="es-ES" dirty="0"/>
              <a:t>y te cuestionas sobre como cambiarlo.</a:t>
            </a:r>
            <a:endParaRPr lang="es-ES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BEBCA89-DD36-6A34-0420-61F3959DB88D}"/>
              </a:ext>
            </a:extLst>
          </p:cNvPr>
          <p:cNvSpPr txBox="1"/>
          <p:nvPr/>
        </p:nvSpPr>
        <p:spPr>
          <a:xfrm>
            <a:off x="886209" y="2743876"/>
            <a:ext cx="11058687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3600" b="1" kern="100" dirty="0">
                <a:solidFill>
                  <a:srgbClr val="00206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s-ES" sz="3600" b="1" kern="100" dirty="0">
                <a:solidFill>
                  <a:srgbClr val="00206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 camino para el cambio </a:t>
            </a:r>
            <a:r>
              <a:rPr lang="es-ES" sz="3600" dirty="0">
                <a:solidFill>
                  <a:srgbClr val="00206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 </a:t>
            </a:r>
            <a:r>
              <a:rPr lang="es-ES" sz="3600" b="1" dirty="0">
                <a:solidFill>
                  <a:srgbClr val="00206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quietud y la percepción.</a:t>
            </a:r>
            <a:r>
              <a:rPr lang="es-ES" sz="1800" b="1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60A56A7-76FA-EFF9-36C6-5C629C426F2F}"/>
              </a:ext>
            </a:extLst>
          </p:cNvPr>
          <p:cNvSpPr txBox="1"/>
          <p:nvPr/>
        </p:nvSpPr>
        <p:spPr>
          <a:xfrm>
            <a:off x="2644790" y="4947041"/>
            <a:ext cx="7541524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3600" kern="100" dirty="0">
                <a:solidFill>
                  <a:srgbClr val="00206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Dios está aquí.</a:t>
            </a:r>
            <a:r>
              <a:rPr lang="es-ES" sz="3600" b="1" kern="100" dirty="0">
                <a:solidFill>
                  <a:srgbClr val="00206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Él mismo te cambiará.</a:t>
            </a:r>
            <a:endParaRPr lang="es-ES" sz="3600" kern="100" dirty="0">
              <a:solidFill>
                <a:srgbClr val="00206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6EE94E5-C6FD-DE7D-6CFD-37A55C283CA3}"/>
              </a:ext>
            </a:extLst>
          </p:cNvPr>
          <p:cNvSpPr txBox="1"/>
          <p:nvPr/>
        </p:nvSpPr>
        <p:spPr>
          <a:xfrm>
            <a:off x="744242" y="3911342"/>
            <a:ext cx="11342620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Nos orientamos hacia el Reino de Dios: lo demás se nos dará por añadidura</a:t>
            </a:r>
            <a:r>
              <a:rPr lang="es-ES" sz="28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ES" sz="28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887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38471D-6233-4942-69DF-BC7273B79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57" y="254949"/>
            <a:ext cx="11209980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12 </a:t>
            </a:r>
            <a:br>
              <a:rPr lang="es-ES" dirty="0"/>
            </a:br>
            <a:r>
              <a:rPr lang="es-ES" sz="4000" dirty="0">
                <a:cs typeface="Times New Roman" panose="02020603050405020304" pitchFamily="18" charset="0"/>
              </a:rPr>
              <a:t>La “determinación” necesaria </a:t>
            </a:r>
            <a:br>
              <a:rPr lang="es-ES" sz="4000" dirty="0">
                <a:cs typeface="Times New Roman" panose="02020603050405020304" pitchFamily="18" charset="0"/>
              </a:rPr>
            </a:br>
            <a:r>
              <a:rPr lang="es-ES" sz="4000" dirty="0">
                <a:cs typeface="Times New Roman" panose="02020603050405020304" pitchFamily="18" charset="0"/>
              </a:rPr>
              <a:t>para la contemplación:</a:t>
            </a:r>
            <a:endParaRPr lang="es-ES" sz="40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3BE5F3F-9405-115B-0EC9-F870D2E8B364}"/>
              </a:ext>
            </a:extLst>
          </p:cNvPr>
          <p:cNvSpPr txBox="1"/>
          <p:nvPr/>
        </p:nvSpPr>
        <p:spPr>
          <a:xfrm>
            <a:off x="619543" y="2457937"/>
            <a:ext cx="113139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kern="100" dirty="0">
                <a:solidFill>
                  <a:srgbClr val="00206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s-ES" sz="3600" b="1" kern="100" dirty="0">
                <a:solidFill>
                  <a:srgbClr val="00206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 la actitud espiritual de comprometerse enteramente con algo, </a:t>
            </a:r>
            <a:r>
              <a:rPr lang="es-ES" sz="3600" b="1" kern="100" dirty="0">
                <a:solidFill>
                  <a:srgbClr val="00206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al margen de los resultados que se obtengan. </a:t>
            </a:r>
            <a:endParaRPr lang="es-ES" sz="3600" dirty="0">
              <a:solidFill>
                <a:srgbClr val="00206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0679AFE-DA79-6FF0-665E-EA8CC78E65F7}"/>
              </a:ext>
            </a:extLst>
          </p:cNvPr>
          <p:cNvSpPr txBox="1"/>
          <p:nvPr/>
        </p:nvSpPr>
        <p:spPr>
          <a:xfrm>
            <a:off x="191069" y="4270728"/>
            <a:ext cx="12000931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es-ES" sz="36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</a:t>
            </a:r>
            <a:r>
              <a:rPr lang="es-ES" sz="36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 provoca tensiones</a:t>
            </a:r>
            <a:r>
              <a:rPr lang="es-ES" sz="36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s-ES" sz="36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Deja el cuerpo distendido y no cansa.</a:t>
            </a:r>
            <a:endParaRPr lang="es-ES" sz="36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743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E00508-4465-838D-DCE2-E3970744F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35" y="173735"/>
            <a:ext cx="11714328" cy="1614122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13 </a:t>
            </a:r>
            <a:br>
              <a:rPr lang="es-ES" dirty="0"/>
            </a:br>
            <a:r>
              <a:rPr lang="es-ES" sz="4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Aprende a contemplar con entereza y calma </a:t>
            </a:r>
            <a:br>
              <a:rPr lang="es-ES" sz="4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ES" sz="4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que eres como eres</a:t>
            </a:r>
            <a:r>
              <a:rPr lang="es-ES" sz="4000" kern="100" dirty="0">
                <a:solidFill>
                  <a:schemeClr val="accent3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</a:t>
            </a:r>
            <a:br>
              <a:rPr lang="es-ES" sz="6000" kern="100" dirty="0">
                <a:solidFill>
                  <a:schemeClr val="accent3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</a:b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50D452-B1B3-D801-9D91-3D9C28F6DB1E}"/>
              </a:ext>
            </a:extLst>
          </p:cNvPr>
          <p:cNvSpPr txBox="1"/>
          <p:nvPr/>
        </p:nvSpPr>
        <p:spPr>
          <a:xfrm>
            <a:off x="342444" y="2399611"/>
            <a:ext cx="11507111" cy="4522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600" b="1" kern="100" dirty="0">
                <a:solidFill>
                  <a:schemeClr val="tx2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Permítete no ser como deberías. 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600" b="1" kern="100" dirty="0">
                <a:solidFill>
                  <a:schemeClr val="tx2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Permítete no poder cambiar nada.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endParaRPr lang="es-ES" sz="3600" b="1" kern="100" dirty="0">
              <a:solidFill>
                <a:schemeClr val="accent1">
                  <a:lumMod val="75000"/>
                </a:schemeClr>
              </a:solidFill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3600" b="1" kern="100" dirty="0">
                <a:solidFill>
                  <a:schemeClr val="accent1">
                    <a:lumMod val="7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es-ES" sz="36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nte todo,  acepta  tu punto de partida 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36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antes de desear modificar algo.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  <a:buNone/>
            </a:pPr>
            <a:endParaRPr lang="es-E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s-ES" sz="3600" b="1" kern="100" dirty="0">
              <a:solidFill>
                <a:schemeClr val="accent3">
                  <a:lumMod val="50000"/>
                </a:schemeClr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472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22B077-3682-1934-4326-B476DBA0F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069" y="695664"/>
            <a:ext cx="11836931" cy="1709753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14 </a:t>
            </a:r>
            <a:br>
              <a:rPr lang="es-ES" dirty="0"/>
            </a:br>
            <a:r>
              <a:rPr lang="es-ES" sz="4000" dirty="0"/>
              <a:t>Q</a:t>
            </a:r>
            <a:r>
              <a:rPr lang="es-ES" sz="4000" dirty="0">
                <a:solidFill>
                  <a:schemeClr val="tx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uieres saber </a:t>
            </a:r>
            <a:r>
              <a:rPr lang="es-ES" sz="40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por qué  te has alejado de la percepción</a:t>
            </a:r>
            <a:r>
              <a:rPr lang="es-ES" sz="4000" i="1" dirty="0">
                <a:solidFill>
                  <a:srgbClr val="0070C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s-ES" sz="40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25FF287-263A-1149-D2B2-CB28EFF1754F}"/>
              </a:ext>
            </a:extLst>
          </p:cNvPr>
          <p:cNvSpPr txBox="1"/>
          <p:nvPr/>
        </p:nvSpPr>
        <p:spPr>
          <a:xfrm>
            <a:off x="716506" y="2901117"/>
            <a:ext cx="11114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i="1" kern="100" dirty="0">
                <a:solidFill>
                  <a:schemeClr val="tx2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Abandona esas indagaciones, pues te llevan a lo mental</a:t>
            </a:r>
            <a:endParaRPr lang="es-E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D555109-16B8-C5F9-F81C-358018257C8D}"/>
              </a:ext>
            </a:extLst>
          </p:cNvPr>
          <p:cNvSpPr txBox="1"/>
          <p:nvPr/>
        </p:nvSpPr>
        <p:spPr>
          <a:xfrm>
            <a:off x="433427" y="4043148"/>
            <a:ext cx="116802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s-ES" sz="2400" kern="100" dirty="0">
                <a:solidFill>
                  <a:srgbClr val="002060"/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</a:br>
            <a:r>
              <a:rPr lang="es-ES" sz="36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Vuelve al ejercicio de la percepción y permanece ahí sin prisa </a:t>
            </a:r>
            <a:endParaRPr lang="es-E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730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150535-878D-8032-5C00-FCA0EB5A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80" y="637758"/>
            <a:ext cx="11919763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15 </a:t>
            </a:r>
            <a:br>
              <a:rPr lang="es-ES" dirty="0"/>
            </a:br>
            <a:r>
              <a:rPr lang="es-ES" dirty="0"/>
              <a:t>Cambia la actitud de concentrarte por la de escuchar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D6B964C-728F-E537-85A6-FB7575358FA7}"/>
              </a:ext>
            </a:extLst>
          </p:cNvPr>
          <p:cNvSpPr txBox="1"/>
          <p:nvPr/>
        </p:nvSpPr>
        <p:spPr>
          <a:xfrm>
            <a:off x="1053510" y="2423280"/>
            <a:ext cx="10658902" cy="2516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600" b="1" i="1" kern="100" dirty="0">
                <a:solidFill>
                  <a:schemeClr val="tx2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Al escuchar estamos distendidos</a:t>
            </a:r>
          </a:p>
          <a:p>
            <a:pPr algn="ctr">
              <a:lnSpc>
                <a:spcPct val="150000"/>
              </a:lnSpc>
            </a:pPr>
            <a:r>
              <a:rPr lang="es-ES" sz="3600" b="1" i="1" kern="1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Nos preparamos a recibir lo que llega, sea lo que sea.</a:t>
            </a:r>
          </a:p>
          <a:p>
            <a:pPr algn="ctr">
              <a:lnSpc>
                <a:spcPct val="150000"/>
              </a:lnSpc>
            </a:pPr>
            <a:r>
              <a:rPr lang="es-ES" sz="3600" b="1" i="1" kern="100" dirty="0">
                <a:solidFill>
                  <a:srgbClr val="002060"/>
                </a:solidFill>
                <a:latin typeface="Bradley Hand ITC" panose="03070402050302030203" pitchFamily="66" charset="0"/>
                <a:cs typeface="Times New Roman" panose="02020603050405020304" pitchFamily="18" charset="0"/>
              </a:rPr>
              <a:t>No determinamos lo que vendrá a nuestro encuentro</a:t>
            </a:r>
            <a:endParaRPr lang="es-E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0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7A46D8-0CD8-7573-4607-07F52A2F0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059" y="282915"/>
            <a:ext cx="10685746" cy="1859783"/>
          </a:xfrm>
        </p:spPr>
        <p:txBody>
          <a:bodyPr>
            <a:normAutofit/>
          </a:bodyPr>
          <a:lstStyle/>
          <a:p>
            <a:pPr algn="ctr"/>
            <a:r>
              <a:rPr lang="es-ES" sz="36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16</a:t>
            </a:r>
            <a:br>
              <a:rPr lang="es-ES" sz="36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</a:br>
            <a:r>
              <a:rPr lang="es-ES" sz="4000" kern="100" dirty="0"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T</a:t>
            </a:r>
            <a:r>
              <a:rPr lang="es-ES" sz="4000" kern="100" dirty="0">
                <a:effectLst/>
                <a:ea typeface="Aptos" panose="020B0004020202020204"/>
                <a:cs typeface="Times New Roman" panose="02020603050405020304" pitchFamily="18" charset="0"/>
              </a:rPr>
              <a:t>engo miedo de hacer algo mal</a:t>
            </a:r>
            <a:endParaRPr lang="es-ES" sz="4000" dirty="0">
              <a:solidFill>
                <a:srgbClr val="C0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2040502-91A3-2C78-65C6-22AFA4EAA461}"/>
              </a:ext>
            </a:extLst>
          </p:cNvPr>
          <p:cNvSpPr txBox="1"/>
          <p:nvPr/>
        </p:nvSpPr>
        <p:spPr>
          <a:xfrm>
            <a:off x="1855427" y="4324744"/>
            <a:ext cx="96348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D</a:t>
            </a:r>
            <a:r>
              <a:rPr lang="es-ES" sz="3600" b="1" kern="1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esarrolla más fortaleza para cometer errores, cuando sea necesario podrás modificarlos.</a:t>
            </a:r>
            <a:r>
              <a:rPr lang="es-ES" sz="3600" kern="100" dirty="0"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 </a:t>
            </a:r>
            <a:endParaRPr lang="es-ES" sz="36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5787267-B376-72CC-CDE5-4FE98ADAC049}"/>
              </a:ext>
            </a:extLst>
          </p:cNvPr>
          <p:cNvSpPr txBox="1"/>
          <p:nvPr/>
        </p:nvSpPr>
        <p:spPr>
          <a:xfrm>
            <a:off x="2132038" y="2341941"/>
            <a:ext cx="87813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Contempla este miedo y permítete tenerlo. Podría ser que se disuelva</a:t>
            </a:r>
            <a:r>
              <a:rPr lang="es-ES" sz="3600" kern="100" dirty="0">
                <a:solidFill>
                  <a:schemeClr val="accent1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s-ES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357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EAE80F-76A1-8E6C-1FB1-31373118E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137" y="228326"/>
            <a:ext cx="10229072" cy="1641418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kern="100" dirty="0">
                <a:solidFill>
                  <a:schemeClr val="tx1"/>
                </a:solidFill>
                <a:effectLst/>
                <a:ea typeface="Aptos" panose="020B0004020202020204"/>
                <a:cs typeface="Times New Roman" panose="02020603050405020304" pitchFamily="18" charset="0"/>
              </a:rPr>
              <a:t>17 </a:t>
            </a:r>
            <a:br>
              <a:rPr lang="es-ES" sz="4000" kern="100" dirty="0">
                <a:solidFill>
                  <a:schemeClr val="tx1"/>
                </a:solidFill>
                <a:effectLst/>
                <a:ea typeface="Aptos" panose="020B0004020202020204"/>
                <a:cs typeface="Times New Roman" panose="02020603050405020304" pitchFamily="18" charset="0"/>
              </a:rPr>
            </a:br>
            <a:r>
              <a:rPr lang="es-ES" sz="4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oración contemplativa</a:t>
            </a:r>
            <a:r>
              <a:rPr lang="es-ES" sz="4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4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es algo que se hace, sino algo que se deja que suceda. </a:t>
            </a:r>
            <a:br>
              <a:rPr lang="es-ES" sz="4000" kern="100" dirty="0">
                <a:solidFill>
                  <a:schemeClr val="accent2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</a:br>
            <a:br>
              <a:rPr lang="es-ES" sz="40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</a:br>
            <a:br>
              <a:rPr lang="es-ES" sz="36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</a:br>
            <a:br>
              <a:rPr lang="es-ES" b="1" dirty="0">
                <a:solidFill>
                  <a:schemeClr val="tx2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s-E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7BB4675-0AB8-ECE7-55DA-D9F464042EA5}"/>
              </a:ext>
            </a:extLst>
          </p:cNvPr>
          <p:cNvSpPr txBox="1"/>
          <p:nvPr/>
        </p:nvSpPr>
        <p:spPr>
          <a:xfrm>
            <a:off x="1026956" y="2708028"/>
            <a:ext cx="106452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kern="100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</a:t>
            </a:r>
            <a:r>
              <a:rPr lang="es-ES" sz="3600" b="1" dirty="0">
                <a:solidFill>
                  <a:schemeClr val="tx2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 el interior del hombre hay un poder curativo </a:t>
            </a:r>
          </a:p>
          <a:p>
            <a:pPr algn="ctr"/>
            <a:r>
              <a:rPr lang="es-ES" sz="3600" b="1" dirty="0">
                <a:solidFill>
                  <a:schemeClr val="tx2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que se manifiesta por sí solo en la quietud </a:t>
            </a:r>
          </a:p>
          <a:p>
            <a:pPr algn="ctr"/>
            <a:r>
              <a:rPr lang="es-ES" sz="3600" b="1" dirty="0">
                <a:solidFill>
                  <a:schemeClr val="tx2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y disuelve todos los dolores.</a:t>
            </a:r>
            <a:r>
              <a:rPr lang="es-ES" sz="3600" dirty="0">
                <a:solidFill>
                  <a:schemeClr val="tx2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es-ES" sz="3600" dirty="0">
                <a:solidFill>
                  <a:schemeClr val="tx2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s-ES" sz="3600" dirty="0">
              <a:solidFill>
                <a:schemeClr val="tx2">
                  <a:lumMod val="7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3600" b="1" dirty="0">
                <a:solidFill>
                  <a:schemeClr val="tx2">
                    <a:lumMod val="7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Todo se da por la gracia.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1774025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6D371B-03DA-6AD6-8FE6-B807DCD3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493" y="378451"/>
            <a:ext cx="9621220" cy="1873430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18 </a:t>
            </a:r>
            <a:br>
              <a:rPr lang="es-ES" dirty="0"/>
            </a:br>
            <a:r>
              <a:rPr lang="es-ES" kern="100" dirty="0">
                <a:effectLst/>
                <a:ea typeface="Aptos" panose="020B0004020202020204"/>
                <a:cs typeface="Times New Roman" panose="02020603050405020304" pitchFamily="18" charset="0"/>
              </a:rPr>
              <a:t>Respira con naturalidad, sin manipulación de ningún tipo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962CE59-66FC-4F80-34AD-ABA2D371F909}"/>
              </a:ext>
            </a:extLst>
          </p:cNvPr>
          <p:cNvSpPr txBox="1"/>
          <p:nvPr/>
        </p:nvSpPr>
        <p:spPr>
          <a:xfrm>
            <a:off x="1276711" y="3560507"/>
            <a:ext cx="105087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i="1" kern="100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Esta experiencia de no influir en lo que acontece</a:t>
            </a:r>
          </a:p>
          <a:p>
            <a:pPr algn="ctr"/>
            <a:r>
              <a:rPr lang="es-ES" sz="3600" b="1" i="1" kern="100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  <a:cs typeface="Times New Roman" panose="02020603050405020304" pitchFamily="18" charset="0"/>
              </a:rPr>
              <a:t>te indica el camino de la contemplación</a:t>
            </a:r>
            <a:endParaRPr lang="es-ES" sz="3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24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0">
        <p159:morph option="byObject"/>
      </p:transition>
    </mc:Choice>
    <mc:Fallback xmlns="">
      <p:transition spd="slow" advClick="0" advTm="21000">
        <p:fade/>
      </p:transition>
    </mc:Fallback>
  </mc:AlternateContent>
</p:sld>
</file>

<file path=ppt/theme/theme1.xml><?xml version="1.0" encoding="utf-8"?>
<a:theme xmlns:a="http://schemas.openxmlformats.org/drawingml/2006/main" name="Espiral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orde con banda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6883</TotalTime>
  <Words>511</Words>
  <Application>Microsoft Office PowerPoint</Application>
  <PresentationFormat>Panorámica</PresentationFormat>
  <Paragraphs>58</Paragraphs>
  <Slides>15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3" baseType="lpstr">
      <vt:lpstr>Abadi Extra Light</vt:lpstr>
      <vt:lpstr>Aptos</vt:lpstr>
      <vt:lpstr>Arial</vt:lpstr>
      <vt:lpstr>Bradley Hand ITC</vt:lpstr>
      <vt:lpstr>Century Gothic</vt:lpstr>
      <vt:lpstr>Times New Roman</vt:lpstr>
      <vt:lpstr>Wingdings 3</vt:lpstr>
      <vt:lpstr>Espiral</vt:lpstr>
      <vt:lpstr>Algunas claves </vt:lpstr>
      <vt:lpstr>11  Comprendes algo que no te gusta  y te cuestionas sobre como cambiarlo.</vt:lpstr>
      <vt:lpstr>12  La “determinación” necesaria  para la contemplación:</vt:lpstr>
      <vt:lpstr>13  Aprende a contemplar con entereza y calma  que eres como eres  </vt:lpstr>
      <vt:lpstr>14  Quieres saber  por qué  te has alejado de la percepción.</vt:lpstr>
      <vt:lpstr>15  Cambia la actitud de concentrarte por la de escuchar</vt:lpstr>
      <vt:lpstr>16 Tengo miedo de hacer algo mal</vt:lpstr>
      <vt:lpstr>17  La oración contemplativa no es algo que se hace, sino algo que se deja que suceda.     </vt:lpstr>
      <vt:lpstr>18  Respira con naturalidad, sin manipulación de ningún tipo</vt:lpstr>
      <vt:lpstr>19 Pueden aparecer dolores de distinto tipo</vt:lpstr>
      <vt:lpstr>20 Me vienen momentos de cansancio y de sueño</vt:lpstr>
      <vt:lpstr>21 Si nos mantenemos con atención en la percepción cesan los dolores y tensiones.</vt:lpstr>
      <vt:lpstr>22 Quisiste avanzar antes de aprender a permanecer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Diálogos</dc:title>
  <dc:creator>Pilar Sanchez Orozco</dc:creator>
  <cp:lastModifiedBy>Pilar Sanchez Orozco</cp:lastModifiedBy>
  <cp:revision>59</cp:revision>
  <dcterms:created xsi:type="dcterms:W3CDTF">2024-12-07T19:32:59Z</dcterms:created>
  <dcterms:modified xsi:type="dcterms:W3CDTF">2025-03-20T01:43:52Z</dcterms:modified>
</cp:coreProperties>
</file>