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92" r:id="rId3"/>
    <p:sldId id="293" r:id="rId4"/>
    <p:sldId id="295" r:id="rId5"/>
    <p:sldId id="304" r:id="rId6"/>
    <p:sldId id="305" r:id="rId7"/>
    <p:sldId id="296" r:id="rId8"/>
    <p:sldId id="297" r:id="rId9"/>
    <p:sldId id="298" r:id="rId10"/>
    <p:sldId id="306" r:id="rId11"/>
    <p:sldId id="299" r:id="rId12"/>
    <p:sldId id="300" r:id="rId13"/>
    <p:sldId id="307" r:id="rId14"/>
    <p:sldId id="301" r:id="rId15"/>
    <p:sldId id="308" r:id="rId16"/>
    <p:sldId id="280" r:id="rId17"/>
    <p:sldId id="302" r:id="rId18"/>
    <p:sldId id="30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3FF"/>
    <a:srgbClr val="A20000"/>
    <a:srgbClr val="FFFFBD"/>
    <a:srgbClr val="FFEA75"/>
    <a:srgbClr val="FFFA8A"/>
    <a:srgbClr val="94FDAE"/>
    <a:srgbClr val="EBF8FF"/>
    <a:srgbClr val="E4FFB5"/>
    <a:srgbClr val="E1FFFF"/>
    <a:srgbClr val="EFF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1210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8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01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395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0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300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56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9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3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4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7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2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16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3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4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9B407-1F38-433B-9D46-AD04DA1CE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0"/>
            <a:ext cx="8915399" cy="2262781"/>
          </a:xfrm>
        </p:spPr>
        <p:txBody>
          <a:bodyPr>
            <a:normAutofit/>
          </a:bodyPr>
          <a:lstStyle/>
          <a:p>
            <a:r>
              <a:rPr lang="es-ES" dirty="0"/>
              <a:t>Algunas claves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DFC07-8A8C-4018-B037-F50FCF5AF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5690" y="4595219"/>
            <a:ext cx="8915399" cy="1126283"/>
          </a:xfrm>
        </p:spPr>
        <p:txBody>
          <a:bodyPr>
            <a:normAutofit fontScale="70000" lnSpcReduction="20000"/>
          </a:bodyPr>
          <a:lstStyle/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Ejercicios de contemplación. Franz </a:t>
            </a:r>
            <a:r>
              <a:rPr lang="es-ES" sz="2800" dirty="0" err="1">
                <a:solidFill>
                  <a:schemeClr val="accent1">
                    <a:lumMod val="50000"/>
                  </a:schemeClr>
                </a:solidFill>
              </a:rPr>
              <a:t>Jalics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Tiempo 3 : La referencia a uno mismo y la referencia a Dios</a:t>
            </a:r>
          </a:p>
          <a:p>
            <a:r>
              <a:rPr lang="es-ES" sz="2800" b="1" dirty="0">
                <a:solidFill>
                  <a:schemeClr val="accent1">
                    <a:lumMod val="50000"/>
                  </a:schemeClr>
                </a:solidFill>
              </a:rPr>
              <a:t>Practica contemplativa: Las manos (primera parte)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39CF7B-0F59-8D85-17A3-F5BC6E9E4E6E}"/>
              </a:ext>
            </a:extLst>
          </p:cNvPr>
          <p:cNvSpPr txBox="1"/>
          <p:nvPr/>
        </p:nvSpPr>
        <p:spPr>
          <a:xfrm rot="16200000">
            <a:off x="8841201" y="3136613"/>
            <a:ext cx="5326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Materiales elaborados desde la “Fraternidad de Santo Nombre.” Pilar de </a:t>
            </a:r>
            <a:r>
              <a:rPr lang="es-ES" sz="1600" i="1" dirty="0" err="1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Mambré</a:t>
            </a:r>
            <a:endParaRPr lang="es-ES" i="1" dirty="0">
              <a:solidFill>
                <a:schemeClr val="tx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7" name="03. Shen khar venakhi - Georgian Hymn (2)">
            <a:hlinkClick r:id="" action="ppaction://media"/>
            <a:extLst>
              <a:ext uri="{FF2B5EF4-FFF2-40B4-BE49-F238E27FC236}">
                <a16:creationId xmlns:a16="http://schemas.microsoft.com/office/drawing/2014/main" id="{3086939E-E8EC-492A-1948-8E5D71214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000">
        <p159:morph option="byObject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558BD-84F0-7D2C-1B6E-E8C7BD173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0BBED-EE60-FC11-1AAC-81EBD845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20" y="217354"/>
            <a:ext cx="11577850" cy="168404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6’</a:t>
            </a:r>
            <a:br>
              <a:rPr lang="es-ES" dirty="0"/>
            </a:br>
            <a:r>
              <a:rPr lang="es-ES" sz="4000" dirty="0"/>
              <a:t>¿Renuevas antes de la meditación </a:t>
            </a:r>
            <a:br>
              <a:rPr lang="es-ES" sz="4000" dirty="0"/>
            </a:br>
            <a:r>
              <a:rPr lang="es-ES" sz="4000" dirty="0"/>
              <a:t>el propósito de entrega, de servicio, de alabanza?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9C272F-9C45-1807-F812-91D6A1B96CE5}"/>
              </a:ext>
            </a:extLst>
          </p:cNvPr>
          <p:cNvSpPr txBox="1"/>
          <p:nvPr/>
        </p:nvSpPr>
        <p:spPr>
          <a:xfrm>
            <a:off x="1828801" y="2965997"/>
            <a:ext cx="94470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Es conveniente hacerlo siempre:</a:t>
            </a:r>
          </a:p>
          <a:p>
            <a:pPr algn="ctr"/>
            <a:endParaRPr lang="es-ES" sz="4000" b="1" kern="100" dirty="0">
              <a:solidFill>
                <a:schemeClr val="tx2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4000" b="1" kern="100" dirty="0">
                <a:latin typeface="Bradley Hand ITC" panose="03070402050302030203" pitchFamily="66" charset="0"/>
                <a:cs typeface="Times New Roman" panose="02020603050405020304" pitchFamily="18" charset="0"/>
              </a:rPr>
              <a:t>“Aquí estoy para Ti”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844791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C3110-0DC2-F942-B129-C9AA87C5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55" y="654423"/>
            <a:ext cx="1139114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7</a:t>
            </a:r>
            <a:br>
              <a:rPr lang="es-ES" dirty="0"/>
            </a:br>
            <a:r>
              <a:rPr lang="es-ES" dirty="0"/>
              <a:t>Me siento apresado en la cárcel de mis pensamientos</a:t>
            </a:r>
            <a:endParaRPr lang="es-ES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FE5737-A0B1-BC1E-FC3B-CA8180ABFCD4}"/>
              </a:ext>
            </a:extLst>
          </p:cNvPr>
          <p:cNvSpPr txBox="1"/>
          <p:nvPr/>
        </p:nvSpPr>
        <p:spPr>
          <a:xfrm>
            <a:off x="1063972" y="2461748"/>
            <a:ext cx="10564660" cy="20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Del ámbito estrecho del pensar y del hacer se escapa a través de </a:t>
            </a:r>
            <a:r>
              <a:rPr lang="es-E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escala secreta de la percepción</a:t>
            </a:r>
            <a:endParaRPr lang="es-ES" sz="4000" kern="100" dirty="0">
              <a:solidFill>
                <a:schemeClr val="accent1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ES" sz="3600" b="1" dirty="0">
              <a:solidFill>
                <a:srgbClr val="A2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9FAE00-50D7-89E8-DCAD-F7AC67924AC9}"/>
              </a:ext>
            </a:extLst>
          </p:cNvPr>
          <p:cNvSpPr txBox="1"/>
          <p:nvPr/>
        </p:nvSpPr>
        <p:spPr>
          <a:xfrm>
            <a:off x="907533" y="4462104"/>
            <a:ext cx="112844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percepción nos devuelve a la realidad,</a:t>
            </a:r>
          </a:p>
          <a:p>
            <a:pPr algn="ctr"/>
            <a:r>
              <a:rPr lang="es-ES" sz="3600" b="1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nos lleva al autentico yo y a Dios</a:t>
            </a:r>
            <a:endParaRPr lang="es-ES" sz="3600" kern="100" dirty="0"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endParaRPr lang="es-ES" sz="2800" kern="100" dirty="0"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7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97ACD-EAB1-511F-B607-65651405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321" y="346230"/>
            <a:ext cx="971720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8</a:t>
            </a:r>
            <a:br>
              <a:rPr lang="es-ES" dirty="0"/>
            </a:br>
            <a:r>
              <a:rPr lang="es-ES" sz="4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En la meditación me quedo adormecida.</a:t>
            </a:r>
            <a:endParaRPr lang="es-ES" sz="4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B4B06C-C963-20C6-EFDA-AF940F939667}"/>
              </a:ext>
            </a:extLst>
          </p:cNvPr>
          <p:cNvSpPr txBox="1"/>
          <p:nvPr/>
        </p:nvSpPr>
        <p:spPr>
          <a:xfrm>
            <a:off x="727880" y="2637410"/>
            <a:ext cx="11646089" cy="2449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solo estamos pasivamente, nos volvemos apáticos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s-ES" sz="3600" b="1" dirty="0">
              <a:solidFill>
                <a:srgbClr val="A20000"/>
              </a:solidFill>
              <a:latin typeface="Bradley Hand ITC" panose="03070402050302030203" pitchFamily="66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Aquí se requiere una atención activa, un interés vivo.</a:t>
            </a:r>
          </a:p>
          <a:p>
            <a:pPr algn="ctr"/>
            <a:endParaRPr lang="es-ES" sz="3600" b="1" dirty="0">
              <a:solidFill>
                <a:srgbClr val="A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9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0DBC6-81FA-5A4C-644E-BC32392E2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47A5E-C046-3474-135E-31D0162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397" y="359877"/>
            <a:ext cx="9717206" cy="1280890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8’</a:t>
            </a:r>
            <a:br>
              <a:rPr lang="es-ES" dirty="0"/>
            </a:br>
            <a:r>
              <a:rPr lang="es-ES" sz="4000" dirty="0">
                <a:cs typeface="Times New Roman" panose="02020603050405020304" pitchFamily="18" charset="0"/>
              </a:rPr>
              <a:t>D</a:t>
            </a:r>
            <a:r>
              <a:rPr lang="es-ES" sz="4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esarrolla una atención activa</a:t>
            </a:r>
            <a:endParaRPr lang="es-ES" sz="4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C1E860-2AFD-EE95-407C-B8E2F5A4B247}"/>
              </a:ext>
            </a:extLst>
          </p:cNvPr>
          <p:cNvSpPr txBox="1"/>
          <p:nvPr/>
        </p:nvSpPr>
        <p:spPr>
          <a:xfrm>
            <a:off x="395786" y="2664705"/>
            <a:ext cx="11646089" cy="317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Escucha tus manos como algo que te compromete y te afecta</a:t>
            </a:r>
          </a:p>
          <a:p>
            <a:pPr algn="ctr"/>
            <a:endParaRPr lang="es-ES" sz="3600" b="1" dirty="0">
              <a:solidFill>
                <a:srgbClr val="A20000"/>
              </a:solidFill>
              <a:latin typeface="Bradley Hand ITC" panose="03070402050302030203" pitchFamily="66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presente que ahora percibimos es un preanuncio de la </a:t>
            </a:r>
            <a:r>
              <a:rPr lang="es-ES" sz="4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presencia de Dios</a:t>
            </a:r>
          </a:p>
          <a:p>
            <a:pPr algn="ctr"/>
            <a:endParaRPr lang="es-ES" sz="3600" b="1" dirty="0">
              <a:solidFill>
                <a:srgbClr val="A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79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811AD-D424-6FEB-6516-F0A984FE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004" y="136478"/>
            <a:ext cx="11859905" cy="2060812"/>
          </a:xfrm>
          <a:noFill/>
        </p:spPr>
        <p:txBody>
          <a:bodyPr>
            <a:normAutofit/>
          </a:bodyPr>
          <a:lstStyle/>
          <a:p>
            <a:pPr algn="ctr"/>
            <a:r>
              <a:rPr lang="es-ES" dirty="0"/>
              <a:t>9</a:t>
            </a:r>
            <a:r>
              <a:rPr lang="es-ES" sz="3600" b="1" i="1" kern="100" dirty="0">
                <a:solidFill>
                  <a:srgbClr val="A20000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  <a:t> </a:t>
            </a:r>
            <a:br>
              <a:rPr lang="es-ES" sz="3600" b="1" i="1" kern="100" dirty="0">
                <a:solidFill>
                  <a:srgbClr val="A20000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</a:br>
            <a:r>
              <a:rPr lang="es-ES" kern="100" dirty="0">
                <a:solidFill>
                  <a:schemeClr val="tx1"/>
                </a:solidFill>
                <a:ea typeface="Aptos" panose="020B0004020202020204"/>
                <a:cs typeface="Times New Roman" panose="02020603050405020304" pitchFamily="18" charset="0"/>
              </a:rPr>
              <a:t>Mi</a:t>
            </a:r>
            <a:r>
              <a:rPr lang="es-ES" i="1" kern="100" dirty="0">
                <a:solidFill>
                  <a:schemeClr val="tx1"/>
                </a:solidFill>
                <a:ea typeface="Aptos" panose="020B0004020202020204"/>
                <a:cs typeface="Times New Roman" panose="02020603050405020304" pitchFamily="18" charset="0"/>
              </a:rPr>
              <a:t> meditación transcurrió en un doble sentido: </a:t>
            </a:r>
            <a:br>
              <a:rPr lang="es-ES" i="1" kern="100" dirty="0">
                <a:solidFill>
                  <a:schemeClr val="tx1"/>
                </a:solidFill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3200" i="1" kern="100" dirty="0">
                <a:solidFill>
                  <a:schemeClr val="tx1"/>
                </a:solidFill>
                <a:ea typeface="Aptos" panose="020B0004020202020204"/>
                <a:cs typeface="Times New Roman" panose="02020603050405020304" pitchFamily="18" charset="0"/>
              </a:rPr>
              <a:t>mis esfuerzos y el “comentador” que los evaluaba</a:t>
            </a:r>
            <a:endParaRPr lang="es-ES" sz="3200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D21F8E-57B3-97A7-94F9-71B25ED1FB8E}"/>
              </a:ext>
            </a:extLst>
          </p:cNvPr>
          <p:cNvSpPr txBox="1"/>
          <p:nvPr/>
        </p:nvSpPr>
        <p:spPr>
          <a:xfrm>
            <a:off x="332095" y="2197290"/>
            <a:ext cx="11859905" cy="547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1800" b="1" kern="100" dirty="0">
              <a:solidFill>
                <a:schemeClr val="accent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 contemplación no hay lucha.</a:t>
            </a:r>
          </a:p>
          <a:p>
            <a:pPr algn="ctr"/>
            <a:endParaRPr lang="es-ES" sz="3600" b="1" kern="100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Aparece una nueva perspectiva: </a:t>
            </a:r>
          </a:p>
          <a:p>
            <a:pPr algn="ctr"/>
            <a:r>
              <a:rPr lang="es-ES" sz="36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volverse uno, la armonía, la consonancia, el amor.</a:t>
            </a:r>
          </a:p>
          <a:p>
            <a:pPr algn="ctr"/>
            <a:endParaRPr lang="es-ES" sz="3600" b="1" kern="100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Despréndete del comentador sin rechazarlo.</a:t>
            </a:r>
          </a:p>
          <a:p>
            <a:pPr algn="ctr"/>
            <a:r>
              <a:rPr lang="es-ES" sz="3600" b="1" i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s-ES" sz="3600" b="1" i="1" kern="100" dirty="0">
              <a:solidFill>
                <a:schemeClr val="tx1">
                  <a:lumMod val="95000"/>
                  <a:lumOff val="5000"/>
                </a:schemeClr>
              </a:solidFill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3600" b="1" i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165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4F089-1737-8A20-0356-31D5C85D6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C8A44-4EEA-0BBF-BFE4-3F498B97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004" y="136478"/>
            <a:ext cx="11859905" cy="2060812"/>
          </a:xfrm>
          <a:noFill/>
        </p:spPr>
        <p:txBody>
          <a:bodyPr>
            <a:normAutofit/>
          </a:bodyPr>
          <a:lstStyle/>
          <a:p>
            <a:pPr algn="ctr"/>
            <a:r>
              <a:rPr lang="es-ES" dirty="0"/>
              <a:t>9</a:t>
            </a:r>
            <a:r>
              <a:rPr lang="es-ES" sz="3600" b="1" i="1" kern="100" dirty="0">
                <a:solidFill>
                  <a:srgbClr val="A20000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  <a:t> </a:t>
            </a:r>
            <a:br>
              <a:rPr lang="es-ES" sz="3600" b="1" i="1" kern="100" dirty="0">
                <a:solidFill>
                  <a:srgbClr val="A20000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</a:br>
            <a:r>
              <a:rPr lang="es-ES" kern="100" dirty="0">
                <a:solidFill>
                  <a:schemeClr val="tx1"/>
                </a:solidFill>
                <a:ea typeface="Aptos" panose="020B0004020202020204"/>
                <a:cs typeface="Times New Roman" panose="02020603050405020304" pitchFamily="18" charset="0"/>
              </a:rPr>
              <a:t>¿Cómo me desprendo del</a:t>
            </a:r>
            <a:r>
              <a:rPr lang="es-ES" sz="3200" i="1" kern="100" dirty="0">
                <a:solidFill>
                  <a:schemeClr val="tx1"/>
                </a:solidFill>
                <a:ea typeface="Aptos" panose="020B0004020202020204"/>
                <a:cs typeface="Times New Roman" panose="02020603050405020304" pitchFamily="18" charset="0"/>
              </a:rPr>
              <a:t> “comentador”?</a:t>
            </a:r>
            <a:endParaRPr lang="es-ES" sz="3200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7BEA13-E39C-66DC-D0A6-7F76FDA2EDC4}"/>
              </a:ext>
            </a:extLst>
          </p:cNvPr>
          <p:cNvSpPr txBox="1"/>
          <p:nvPr/>
        </p:nvSpPr>
        <p:spPr>
          <a:xfrm>
            <a:off x="454925" y="1760562"/>
            <a:ext cx="11859905" cy="621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1800" b="1" kern="100" dirty="0">
              <a:solidFill>
                <a:schemeClr val="accent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comentador puede permanecer.</a:t>
            </a:r>
          </a:p>
          <a:p>
            <a:pPr algn="ctr"/>
            <a:endParaRPr lang="es-ES" sz="3600" b="1" kern="100" dirty="0">
              <a:solidFill>
                <a:schemeClr val="bg2">
                  <a:lumMod val="10000"/>
                </a:schemeClr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kern="100" dirty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Tu dirige tu atención hacia tus manos </a:t>
            </a:r>
          </a:p>
          <a:p>
            <a:pPr algn="ctr"/>
            <a:r>
              <a:rPr lang="es-ES" sz="3600" b="1" kern="100" dirty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</a:t>
            </a:r>
            <a:r>
              <a:rPr lang="es-ES" sz="4000" b="1" kern="100" dirty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comentado deja de interesarte. </a:t>
            </a:r>
          </a:p>
          <a:p>
            <a:pPr algn="ctr"/>
            <a:endParaRPr lang="es-ES" sz="3600" b="1" kern="100" dirty="0">
              <a:solidFill>
                <a:schemeClr val="bg2">
                  <a:lumMod val="10000"/>
                </a:schemeClr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4400" b="1" kern="100" dirty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Ya no tienes nada que ver con el. </a:t>
            </a:r>
          </a:p>
          <a:p>
            <a:pPr algn="ctr"/>
            <a:endParaRPr lang="es-ES" sz="3600" b="1" kern="100" dirty="0">
              <a:solidFill>
                <a:schemeClr val="bg2">
                  <a:lumMod val="10000"/>
                </a:schemeClr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i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s-ES" sz="3600" b="1" i="1" kern="100" dirty="0">
              <a:solidFill>
                <a:schemeClr val="tx1">
                  <a:lumMod val="95000"/>
                  <a:lumOff val="5000"/>
                </a:schemeClr>
              </a:solidFill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3600" b="1" i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858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62A8754-8E01-1999-16B7-9569D8E810D7}"/>
              </a:ext>
            </a:extLst>
          </p:cNvPr>
          <p:cNvSpPr txBox="1"/>
          <p:nvPr/>
        </p:nvSpPr>
        <p:spPr>
          <a:xfrm>
            <a:off x="545911" y="2201327"/>
            <a:ext cx="121765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No hay que luchar con la oscuridad.</a:t>
            </a:r>
          </a:p>
          <a:p>
            <a:pPr algn="ctr"/>
            <a:endParaRPr lang="es-ES" sz="4400" b="1" kern="100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44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Basta con encender una luz.</a:t>
            </a:r>
            <a:endParaRPr lang="es-ES" sz="4400" kern="100" dirty="0">
              <a:solidFill>
                <a:schemeClr val="tx2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115166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4E55A5A-0ABE-E633-D381-B5FAFB5B2AD3}"/>
              </a:ext>
            </a:extLst>
          </p:cNvPr>
          <p:cNvSpPr txBox="1"/>
          <p:nvPr/>
        </p:nvSpPr>
        <p:spPr>
          <a:xfrm>
            <a:off x="4992914" y="1826123"/>
            <a:ext cx="2699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Gratuidad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Gratitud</a:t>
            </a:r>
          </a:p>
        </p:txBody>
      </p:sp>
    </p:spTree>
    <p:extLst>
      <p:ext uri="{BB962C8B-B14F-4D97-AF65-F5344CB8AC3E}">
        <p14:creationId xmlns:p14="http://schemas.microsoft.com/office/powerpoint/2010/main" val="344251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AAD3B-67BD-D9E6-6AD9-F3159219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316479-77B7-98C1-BDF2-55A684FB4D88}"/>
              </a:ext>
            </a:extLst>
          </p:cNvPr>
          <p:cNvSpPr txBox="1"/>
          <p:nvPr/>
        </p:nvSpPr>
        <p:spPr>
          <a:xfrm>
            <a:off x="2373046" y="5560498"/>
            <a:ext cx="7990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“</a:t>
            </a:r>
            <a:r>
              <a:rPr lang="es-ES" sz="3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El Santo Nombre”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AEB70B-4465-9DFF-2EA7-6A33EE67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32" y="1257329"/>
            <a:ext cx="2699182" cy="383868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73508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192DF-7CC3-2C6E-9804-E2B4DA03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38" y="637758"/>
            <a:ext cx="10042832" cy="1280890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1</a:t>
            </a:r>
            <a:br>
              <a:rPr lang="es-ES" dirty="0"/>
            </a:br>
            <a:r>
              <a:rPr lang="es-ES" dirty="0"/>
              <a:t>Sentí mis manos como totalidad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CC5014-3E6D-BB7D-792F-8195DBEC9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545" y="2256431"/>
            <a:ext cx="10599418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Aproxímate más a su centro…</a:t>
            </a:r>
          </a:p>
          <a:p>
            <a:pPr marL="0" indent="0" algn="ctr">
              <a:buNone/>
            </a:pP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De ahí fluye una “fuerza” …</a:t>
            </a:r>
          </a:p>
          <a:p>
            <a:pPr marL="0" indent="0" algn="ctr">
              <a:buNone/>
            </a:pPr>
            <a:endParaRPr lang="es-ES" sz="40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Detente ahí y pon atención.</a:t>
            </a:r>
          </a:p>
        </p:txBody>
      </p:sp>
    </p:spTree>
    <p:extLst>
      <p:ext uri="{BB962C8B-B14F-4D97-AF65-F5344CB8AC3E}">
        <p14:creationId xmlns:p14="http://schemas.microsoft.com/office/powerpoint/2010/main" val="37425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E1A09-E366-F0CF-171D-52C51BEB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37" y="739505"/>
            <a:ext cx="10863166" cy="142200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2</a:t>
            </a:r>
            <a:br>
              <a:rPr lang="es-ES" dirty="0"/>
            </a:br>
            <a:r>
              <a:rPr lang="es-ES" dirty="0"/>
              <a:t>No siento nada. No estuve conectado</a:t>
            </a:r>
            <a:br>
              <a:rPr lang="es-ES" sz="4000" dirty="0"/>
            </a:br>
            <a:br>
              <a:rPr lang="es-ES" sz="4000" dirty="0"/>
            </a:br>
            <a:endParaRPr lang="es-ES" sz="44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CE6573-6A81-3E66-D124-470C921E60A3}"/>
              </a:ext>
            </a:extLst>
          </p:cNvPr>
          <p:cNvSpPr txBox="1"/>
          <p:nvPr/>
        </p:nvSpPr>
        <p:spPr>
          <a:xfrm>
            <a:off x="206991" y="2361062"/>
            <a:ext cx="1213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Frota tus manos. </a:t>
            </a:r>
          </a:p>
          <a:p>
            <a:pPr algn="ctr"/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Con un dedo toca la palma de tu mano… ¿las sientes?</a:t>
            </a:r>
            <a:endParaRPr lang="es-ES" sz="3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236CD3-796B-7718-CB6C-DBDA98D43B19}"/>
              </a:ext>
            </a:extLst>
          </p:cNvPr>
          <p:cNvSpPr txBox="1"/>
          <p:nvPr/>
        </p:nvSpPr>
        <p:spPr>
          <a:xfrm>
            <a:off x="206990" y="4247100"/>
            <a:ext cx="12132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</a:rPr>
              <a:t>No se trata de tener que sentir algo especial</a:t>
            </a:r>
          </a:p>
          <a:p>
            <a:pPr algn="ctr"/>
            <a:r>
              <a:rPr lang="es-ES" sz="4400" b="1" dirty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</a:rPr>
              <a:t>Escucha lo que llega desde tus manos</a:t>
            </a:r>
            <a:endParaRPr lang="es-ES" sz="4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34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779A1-18D1-5338-5541-F14EDDA0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34" y="338600"/>
            <a:ext cx="10890913" cy="155461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3 </a:t>
            </a:r>
            <a:br>
              <a:rPr lang="es-ES" dirty="0"/>
            </a:br>
            <a:r>
              <a:rPr lang="es-ES" dirty="0"/>
              <a:t>Aparecen pensamientos que no me gustan: </a:t>
            </a:r>
            <a:br>
              <a:rPr lang="es-ES" dirty="0"/>
            </a:br>
            <a:r>
              <a:rPr lang="es-ES" dirty="0"/>
              <a:t>Siento rechazo, resistencia.</a:t>
            </a:r>
            <a:endParaRPr lang="es-ES" sz="4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EE09E1-72E4-8DD8-CAE8-3933024F404D}"/>
              </a:ext>
            </a:extLst>
          </p:cNvPr>
          <p:cNvSpPr txBox="1"/>
          <p:nvPr/>
        </p:nvSpPr>
        <p:spPr>
          <a:xfrm>
            <a:off x="900023" y="2555039"/>
            <a:ext cx="1111073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Trata de dejar estar todo lo que está, sin rechazarlo.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Al dirigir tu atención a las palmas de tus manos…</a:t>
            </a: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te desprenderás de ello …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94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9EB1E-21DD-F721-B4C2-75BE1E8CD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81037D-8515-3CE7-7984-4FCBCA484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34" y="338600"/>
            <a:ext cx="10890913" cy="1554616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3’ </a:t>
            </a:r>
            <a:br>
              <a:rPr lang="es-ES" dirty="0"/>
            </a:br>
            <a:r>
              <a:rPr lang="es-ES" dirty="0"/>
              <a:t>¿Cómo me deshago de mis sentimientos?</a:t>
            </a:r>
            <a:endParaRPr lang="es-ES" sz="4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74DFB0-C7FC-FF5F-16FE-A286E1DB6FE8}"/>
              </a:ext>
            </a:extLst>
          </p:cNvPr>
          <p:cNvSpPr txBox="1"/>
          <p:nvPr/>
        </p:nvSpPr>
        <p:spPr>
          <a:xfrm>
            <a:off x="2672945" y="2650573"/>
            <a:ext cx="75648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Admitiéndolos.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Solo así puedes llegar a ti misma.</a:t>
            </a:r>
          </a:p>
        </p:txBody>
      </p:sp>
    </p:spTree>
    <p:extLst>
      <p:ext uri="{BB962C8B-B14F-4D97-AF65-F5344CB8AC3E}">
        <p14:creationId xmlns:p14="http://schemas.microsoft.com/office/powerpoint/2010/main" val="570147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32D03-176C-7596-ADE1-CC4411F49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A834D-256C-8759-AD44-4776AD73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34" y="338600"/>
            <a:ext cx="10890913" cy="155461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3’’ </a:t>
            </a:r>
            <a:br>
              <a:rPr lang="es-ES" dirty="0"/>
            </a:br>
            <a:r>
              <a:rPr lang="es-ES" dirty="0"/>
              <a:t>¿Cómo hago para admitir mi sentimiento de resistencia?</a:t>
            </a:r>
            <a:endParaRPr lang="es-ES" sz="4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011D6D-427C-9A45-F203-33B15453D298}"/>
              </a:ext>
            </a:extLst>
          </p:cNvPr>
          <p:cNvSpPr txBox="1"/>
          <p:nvPr/>
        </p:nvSpPr>
        <p:spPr>
          <a:xfrm>
            <a:off x="0" y="2336248"/>
            <a:ext cx="1252700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Contempla un momento como sientes esta resistencia.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Luego puedes volver a tus manos.</a:t>
            </a:r>
          </a:p>
          <a:p>
            <a:pPr algn="ctr"/>
            <a:endParaRPr lang="es-ES" sz="32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El rechazo seguirá estando dentro de ti, </a:t>
            </a:r>
          </a:p>
          <a:p>
            <a:pPr algn="ctr"/>
            <a:r>
              <a:rPr lang="es-ES" sz="32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pero ya no necesitas ocuparte de el,</a:t>
            </a:r>
          </a:p>
          <a:p>
            <a:pPr algn="ctr"/>
            <a:r>
              <a:rPr lang="es-ES" sz="32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Le concedes el tiempo que necesita para sanarse.</a:t>
            </a:r>
          </a:p>
        </p:txBody>
      </p:sp>
    </p:spTree>
    <p:extLst>
      <p:ext uri="{BB962C8B-B14F-4D97-AF65-F5344CB8AC3E}">
        <p14:creationId xmlns:p14="http://schemas.microsoft.com/office/powerpoint/2010/main" val="3766830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B8C2F-1B34-BEAF-81E9-1789BF78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502" y="106987"/>
            <a:ext cx="9750611" cy="188093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4</a:t>
            </a:r>
            <a:br>
              <a:rPr lang="es-ES" dirty="0"/>
            </a:br>
            <a:r>
              <a:rPr lang="es-ES" dirty="0"/>
              <a:t>Para poder permanecer: </a:t>
            </a:r>
            <a:br>
              <a:rPr lang="es-ES" dirty="0"/>
            </a:br>
            <a:r>
              <a:rPr lang="es-ES" dirty="0"/>
              <a:t>recorrí las distintas partes de mis manos. </a:t>
            </a:r>
            <a:br>
              <a:rPr lang="es-ES" dirty="0"/>
            </a:b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A628E9-6287-6090-9BD7-B9143E44BCE5}"/>
              </a:ext>
            </a:extLst>
          </p:cNvPr>
          <p:cNvSpPr txBox="1"/>
          <p:nvPr/>
        </p:nvSpPr>
        <p:spPr>
          <a:xfrm>
            <a:off x="551297" y="2438648"/>
            <a:ext cx="1152101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Bien. Ahora vamos más allá : </a:t>
            </a:r>
          </a:p>
          <a:p>
            <a:pPr algn="ctr"/>
            <a:endParaRPr lang="es-ES" sz="3600" b="1" kern="100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s-ES" sz="40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Permanece en el centro de tus manos. </a:t>
            </a:r>
          </a:p>
          <a:p>
            <a:pPr algn="ctr"/>
            <a:r>
              <a:rPr lang="es-ES" sz="40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Escucha que viene desde allí hacia ti.</a:t>
            </a:r>
            <a:endParaRPr lang="es-E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2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E1403-0C11-0629-58BF-4BBE89BC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574" y="351154"/>
            <a:ext cx="9525686" cy="169600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5</a:t>
            </a:r>
            <a:br>
              <a:rPr lang="es-ES" dirty="0"/>
            </a:br>
            <a:r>
              <a:rPr lang="es-ES" dirty="0"/>
              <a:t>Me comparo con otros y me siento frustrado.</a:t>
            </a:r>
            <a:br>
              <a:rPr lang="es-ES" dirty="0"/>
            </a:br>
            <a:r>
              <a:rPr lang="es-ES" dirty="0"/>
              <a:t>Quiero deshacerme de esto.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9AA812-597B-B0F7-01D4-E3B9F6633D86}"/>
              </a:ext>
            </a:extLst>
          </p:cNvPr>
          <p:cNvSpPr txBox="1"/>
          <p:nvPr/>
        </p:nvSpPr>
        <p:spPr>
          <a:xfrm>
            <a:off x="2399897" y="2238233"/>
            <a:ext cx="871103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No necesitas deshacerte de esto.</a:t>
            </a:r>
          </a:p>
          <a:p>
            <a:pPr algn="ctr"/>
            <a:endParaRPr lang="es-ES" sz="40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latin typeface="Bradley Hand ITC" panose="03070402050302030203" pitchFamily="66" charset="0"/>
              </a:rPr>
              <a:t>Percibe que te comparas con los demás…</a:t>
            </a:r>
          </a:p>
          <a:p>
            <a:pPr algn="ctr"/>
            <a:r>
              <a:rPr lang="es-ES" sz="4000" b="1" dirty="0">
                <a:latin typeface="Bradley Hand ITC" panose="03070402050302030203" pitchFamily="66" charset="0"/>
              </a:rPr>
              <a:t>Luego vuelve a la percepción…</a:t>
            </a:r>
          </a:p>
          <a:p>
            <a:pPr algn="ctr"/>
            <a:endParaRPr lang="es-ES" sz="40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latin typeface="Bradley Hand ITC" panose="03070402050302030203" pitchFamily="66" charset="0"/>
              </a:rPr>
              <a:t>Inténtalo una y otra vez.</a:t>
            </a:r>
          </a:p>
        </p:txBody>
      </p:sp>
    </p:spTree>
    <p:extLst>
      <p:ext uri="{BB962C8B-B14F-4D97-AF65-F5344CB8AC3E}">
        <p14:creationId xmlns:p14="http://schemas.microsoft.com/office/powerpoint/2010/main" val="2052067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5EF87-4B91-E41F-960C-5DF61855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73" y="299240"/>
            <a:ext cx="9730510" cy="168404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6</a:t>
            </a:r>
            <a:br>
              <a:rPr lang="es-ES" dirty="0"/>
            </a:br>
            <a:r>
              <a:rPr lang="es-ES" sz="4000" dirty="0"/>
              <a:t>Mis manos me trajeron de vuelta </a:t>
            </a:r>
            <a:br>
              <a:rPr lang="es-ES" sz="4000" dirty="0"/>
            </a:br>
            <a:r>
              <a:rPr lang="es-ES" sz="4000" dirty="0"/>
              <a:t>de mis pensamientos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29545D-6FFC-6B7B-F016-8CB105464631}"/>
              </a:ext>
            </a:extLst>
          </p:cNvPr>
          <p:cNvSpPr txBox="1"/>
          <p:nvPr/>
        </p:nvSpPr>
        <p:spPr>
          <a:xfrm>
            <a:off x="1828801" y="2965997"/>
            <a:ext cx="94470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Quédate en ello con todos tus sentidos</a:t>
            </a:r>
          </a:p>
          <a:p>
            <a:pPr algn="ctr"/>
            <a:endParaRPr lang="es-ES" sz="4000" b="1" kern="100" dirty="0">
              <a:solidFill>
                <a:schemeClr val="tx2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sz="4000" b="1" kern="100" dirty="0">
                <a:latin typeface="Bradley Hand ITC" panose="03070402050302030203" pitchFamily="66" charset="0"/>
                <a:cs typeface="Times New Roman" panose="02020603050405020304" pitchFamily="18" charset="0"/>
              </a:rPr>
              <a:t>Verás lo que todavía te llega desde allí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43578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2851</TotalTime>
  <Words>594</Words>
  <Application>Microsoft Office PowerPoint</Application>
  <PresentationFormat>Panorámica</PresentationFormat>
  <Paragraphs>95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Abadi Extra Light</vt:lpstr>
      <vt:lpstr>Aptos</vt:lpstr>
      <vt:lpstr>Arial</vt:lpstr>
      <vt:lpstr>Bradley Hand ITC</vt:lpstr>
      <vt:lpstr>Century Gothic</vt:lpstr>
      <vt:lpstr>Times New Roman</vt:lpstr>
      <vt:lpstr>Wingdings 3</vt:lpstr>
      <vt:lpstr>Espiral</vt:lpstr>
      <vt:lpstr>Algunas claves</vt:lpstr>
      <vt:lpstr>1 Sentí mis manos como totalidad</vt:lpstr>
      <vt:lpstr>2 No siento nada. No estuve conectado  </vt:lpstr>
      <vt:lpstr>3  Aparecen pensamientos que no me gustan:  Siento rechazo, resistencia.</vt:lpstr>
      <vt:lpstr>3’  ¿Cómo me deshago de mis sentimientos?</vt:lpstr>
      <vt:lpstr>3’’  ¿Cómo hago para admitir mi sentimiento de resistencia?</vt:lpstr>
      <vt:lpstr>4 Para poder permanecer:  recorrí las distintas partes de mis manos.  </vt:lpstr>
      <vt:lpstr>5 Me comparo con otros y me siento frustrado. Quiero deshacerme de esto.</vt:lpstr>
      <vt:lpstr>6 Mis manos me trajeron de vuelta  de mis pensamientos</vt:lpstr>
      <vt:lpstr>6’ ¿Renuevas antes de la meditación  el propósito de entrega, de servicio, de alabanza? </vt:lpstr>
      <vt:lpstr>7 Me siento apresado en la cárcel de mis pensamientos</vt:lpstr>
      <vt:lpstr>8 En la meditación me quedo adormecida.</vt:lpstr>
      <vt:lpstr>8’ Desarrolla una atención activa</vt:lpstr>
      <vt:lpstr>9  Mi meditación transcurrió en un doble sentido:  mis esfuerzos y el “comentador” que los evaluaba</vt:lpstr>
      <vt:lpstr>9  ¿Cómo me desprendo del “comentador”?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Diálogos</dc:title>
  <dc:creator>Pilar Sanchez Orozco</dc:creator>
  <cp:lastModifiedBy>Mario del Santo Nombre</cp:lastModifiedBy>
  <cp:revision>62</cp:revision>
  <dcterms:created xsi:type="dcterms:W3CDTF">2024-12-07T19:32:59Z</dcterms:created>
  <dcterms:modified xsi:type="dcterms:W3CDTF">2025-04-02T16:15:19Z</dcterms:modified>
</cp:coreProperties>
</file>