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9" r:id="rId1"/>
  </p:sldMasterIdLst>
  <p:sldIdLst>
    <p:sldId id="256" r:id="rId2"/>
    <p:sldId id="292" r:id="rId3"/>
    <p:sldId id="293" r:id="rId4"/>
    <p:sldId id="304" r:id="rId5"/>
    <p:sldId id="310" r:id="rId6"/>
    <p:sldId id="295" r:id="rId7"/>
    <p:sldId id="311" r:id="rId8"/>
    <p:sldId id="296" r:id="rId9"/>
    <p:sldId id="297" r:id="rId10"/>
    <p:sldId id="312" r:id="rId11"/>
    <p:sldId id="298" r:id="rId12"/>
    <p:sldId id="305" r:id="rId13"/>
    <p:sldId id="299" r:id="rId14"/>
    <p:sldId id="306" r:id="rId15"/>
    <p:sldId id="307" r:id="rId16"/>
    <p:sldId id="313" r:id="rId17"/>
    <p:sldId id="300" r:id="rId18"/>
    <p:sldId id="308" r:id="rId19"/>
    <p:sldId id="301" r:id="rId20"/>
    <p:sldId id="280" r:id="rId21"/>
    <p:sldId id="309" r:id="rId22"/>
    <p:sldId id="302" r:id="rId23"/>
    <p:sldId id="303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D3FF"/>
    <a:srgbClr val="A20000"/>
    <a:srgbClr val="FFFFBD"/>
    <a:srgbClr val="FFEA75"/>
    <a:srgbClr val="FFFA8A"/>
    <a:srgbClr val="94FDAE"/>
    <a:srgbClr val="EBF8FF"/>
    <a:srgbClr val="E4FFB5"/>
    <a:srgbClr val="E1FFFF"/>
    <a:srgbClr val="EFF4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142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0000">
        <p14:ripple/>
      </p:transition>
    </mc:Choice>
    <mc:Fallback>
      <p:transition spd="slow" advTm="2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015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0000">
        <p14:ripple/>
      </p:transition>
    </mc:Choice>
    <mc:Fallback>
      <p:transition spd="slow" advTm="2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519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0000">
        <p14:ripple/>
      </p:transition>
    </mc:Choice>
    <mc:Fallback>
      <p:transition spd="slow" advTm="20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315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0000">
        <p14:ripple/>
      </p:transition>
    </mc:Choice>
    <mc:Fallback>
      <p:transition spd="slow" advTm="20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7400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0000">
        <p14:ripple/>
      </p:transition>
    </mc:Choice>
    <mc:Fallback>
      <p:transition spd="slow" advTm="20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08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0000">
        <p14:ripple/>
      </p:transition>
    </mc:Choice>
    <mc:Fallback>
      <p:transition spd="slow" advTm="20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334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0000">
        <p14:ripple/>
      </p:transition>
    </mc:Choice>
    <mc:Fallback>
      <p:transition spd="slow" advTm="20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458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0000">
        <p14:ripple/>
      </p:transition>
    </mc:Choice>
    <mc:Fallback>
      <p:transition spd="slow" advTm="2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356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0000">
        <p14:ripple/>
      </p:transition>
    </mc:Choice>
    <mc:Fallback>
      <p:transition spd="slow" advTm="2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279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0000">
        <p14:ripple/>
      </p:transition>
    </mc:Choice>
    <mc:Fallback>
      <p:transition spd="slow" advTm="2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835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0000">
        <p14:ripple/>
      </p:transition>
    </mc:Choice>
    <mc:Fallback>
      <p:transition spd="slow" advTm="2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672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0000">
        <p14:ripple/>
      </p:transition>
    </mc:Choice>
    <mc:Fallback>
      <p:transition spd="slow" advTm="2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545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0000">
        <p14:ripple/>
      </p:transition>
    </mc:Choice>
    <mc:Fallback>
      <p:transition spd="slow" advTm="2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194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0000">
        <p14:ripple/>
      </p:transition>
    </mc:Choice>
    <mc:Fallback>
      <p:transition spd="slow" advTm="2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932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0000">
        <p14:ripple/>
      </p:transition>
    </mc:Choice>
    <mc:Fallback>
      <p:transition spd="slow" advTm="2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406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0000">
        <p14:ripple/>
      </p:transition>
    </mc:Choice>
    <mc:Fallback>
      <p:transition spd="slow" advTm="2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465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</p:sldLayoutIdLst>
  <mc:AlternateContent xmlns:mc="http://schemas.openxmlformats.org/markup-compatibility/2006">
    <mc:Choice xmlns:p14="http://schemas.microsoft.com/office/powerpoint/2010/main" Requires="p14">
      <p:transition spd="slow" p14:dur="1400" advTm="20000">
        <p14:ripple/>
      </p:transition>
    </mc:Choice>
    <mc:Fallback>
      <p:transition spd="slow" advTm="20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29B407-1F38-433B-9D46-AD04DA1CE6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0"/>
            <a:ext cx="8915399" cy="2262781"/>
          </a:xfrm>
        </p:spPr>
        <p:txBody>
          <a:bodyPr>
            <a:normAutofit/>
          </a:bodyPr>
          <a:lstStyle/>
          <a:p>
            <a:r>
              <a:rPr lang="es-ES" dirty="0"/>
              <a:t>Algunas claves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1DFC07-8A8C-4018-B037-F50FCF5AF0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5690" y="4595219"/>
            <a:ext cx="8915399" cy="1126283"/>
          </a:xfrm>
        </p:spPr>
        <p:txBody>
          <a:bodyPr>
            <a:normAutofit fontScale="70000" lnSpcReduction="20000"/>
          </a:bodyPr>
          <a:lstStyle/>
          <a:p>
            <a:r>
              <a:rPr lang="es-ES" sz="2800" dirty="0">
                <a:solidFill>
                  <a:schemeClr val="accent1">
                    <a:lumMod val="50000"/>
                  </a:schemeClr>
                </a:solidFill>
              </a:rPr>
              <a:t>Ejercicios de contemplación. Franz </a:t>
            </a:r>
            <a:r>
              <a:rPr lang="es-ES" sz="2800" dirty="0" err="1">
                <a:solidFill>
                  <a:schemeClr val="accent1">
                    <a:lumMod val="50000"/>
                  </a:schemeClr>
                </a:solidFill>
              </a:rPr>
              <a:t>Jalics</a:t>
            </a:r>
            <a:endParaRPr lang="es-ES" sz="2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ES" sz="2800" dirty="0">
                <a:solidFill>
                  <a:schemeClr val="accent1">
                    <a:lumMod val="50000"/>
                  </a:schemeClr>
                </a:solidFill>
              </a:rPr>
              <a:t>Tiempo 4 : la contemplación y el vaciarse</a:t>
            </a:r>
          </a:p>
          <a:p>
            <a:r>
              <a:rPr lang="es-ES" sz="2800" b="1" dirty="0">
                <a:solidFill>
                  <a:schemeClr val="accent1">
                    <a:lumMod val="50000"/>
                  </a:schemeClr>
                </a:solidFill>
              </a:rPr>
              <a:t>Practica contemplativa: Las manos (segunda parte)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339CF7B-0F59-8D85-17A3-F5BC6E9E4E6E}"/>
              </a:ext>
            </a:extLst>
          </p:cNvPr>
          <p:cNvSpPr txBox="1"/>
          <p:nvPr/>
        </p:nvSpPr>
        <p:spPr>
          <a:xfrm rot="16200000">
            <a:off x="8841201" y="3136613"/>
            <a:ext cx="5326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>
                <a:solidFill>
                  <a:schemeClr val="tx2">
                    <a:lumMod val="75000"/>
                  </a:schemeClr>
                </a:solidFill>
                <a:latin typeface="Abadi Extra Light" panose="020B0204020104020204" pitchFamily="34" charset="0"/>
              </a:rPr>
              <a:t>Materiales elaborados desde la “Fraternidad de Santo Nombre.” Pilar de </a:t>
            </a:r>
            <a:r>
              <a:rPr lang="es-ES" sz="1600" i="1" dirty="0" err="1">
                <a:solidFill>
                  <a:schemeClr val="tx2">
                    <a:lumMod val="75000"/>
                  </a:schemeClr>
                </a:solidFill>
                <a:latin typeface="Abadi Extra Light" panose="020B0204020104020204" pitchFamily="34" charset="0"/>
              </a:rPr>
              <a:t>Mambré</a:t>
            </a:r>
            <a:endParaRPr lang="es-ES" i="1" dirty="0">
              <a:solidFill>
                <a:schemeClr val="tx2">
                  <a:lumMod val="75000"/>
                </a:schemeClr>
              </a:solidFill>
              <a:latin typeface="Abadi Extra Light" panose="020B0204020104020204" pitchFamily="34" charset="0"/>
            </a:endParaRPr>
          </a:p>
        </p:txBody>
      </p:sp>
      <p:pic>
        <p:nvPicPr>
          <p:cNvPr id="5" name="HARPA-HILDEGARDA">
            <a:hlinkClick r:id="" action="ppaction://media"/>
            <a:extLst>
              <a:ext uri="{FF2B5EF4-FFF2-40B4-BE49-F238E27FC236}">
                <a16:creationId xmlns:a16="http://schemas.microsoft.com/office/drawing/2014/main" id="{7BF3896C-760B-6F8A-9030-C683F0A17C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326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2000">
        <p14:ripple/>
      </p:transition>
    </mc:Choice>
    <mc:Fallback>
      <p:transition spd="slow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2727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EA240971-A958-D933-E95A-07B5F610D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846" y="3638874"/>
            <a:ext cx="10052947" cy="14688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s-ES" sz="4000" kern="100" dirty="0">
                <a:solidFill>
                  <a:schemeClr val="tx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Entrégate por entero… </a:t>
            </a:r>
            <a:br>
              <a:rPr lang="es-ES" sz="4000" kern="100" dirty="0">
                <a:solidFill>
                  <a:schemeClr val="tx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s-ES" sz="44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paulatinamente tus intereses y tu atención </a:t>
            </a:r>
            <a:br>
              <a:rPr lang="es-ES" sz="44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s-ES" sz="44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se verán atraídos por la percepción. </a:t>
            </a:r>
            <a:br>
              <a:rPr lang="es-ES" sz="44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s-ES" sz="4400" b="1" dirty="0">
              <a:solidFill>
                <a:schemeClr val="accent1">
                  <a:lumMod val="50000"/>
                </a:schemeClr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666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0000">
        <p14:ripple/>
      </p:transition>
    </mc:Choice>
    <mc:Fallback>
      <p:transition spd="slow" advTm="20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C5EF87-4B91-E41F-960C-5DF618550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513" y="155715"/>
            <a:ext cx="10996311" cy="1280890"/>
          </a:xfrm>
        </p:spPr>
        <p:txBody>
          <a:bodyPr>
            <a:normAutofit/>
          </a:bodyPr>
          <a:lstStyle/>
          <a:p>
            <a:pPr algn="ctr"/>
            <a:r>
              <a:rPr lang="es-ES" dirty="0"/>
              <a:t>16</a:t>
            </a:r>
            <a:br>
              <a:rPr lang="es-ES" dirty="0"/>
            </a:br>
            <a:r>
              <a:rPr lang="es-ES" dirty="0"/>
              <a:t>No encuentro el camino hacia mis sentimientos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B29545D-6FFC-6B7B-F016-8CB105464631}"/>
              </a:ext>
            </a:extLst>
          </p:cNvPr>
          <p:cNvSpPr txBox="1"/>
          <p:nvPr/>
        </p:nvSpPr>
        <p:spPr>
          <a:xfrm>
            <a:off x="-341194" y="2283609"/>
            <a:ext cx="12533194" cy="3492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32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Deseas alcanzar algo. Renuncia a ello</a:t>
            </a:r>
            <a:r>
              <a:rPr lang="es-ES" sz="3200" kern="100" dirty="0">
                <a:solidFill>
                  <a:schemeClr val="accent2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  <a:p>
            <a:pPr algn="ctr">
              <a:buNone/>
            </a:pPr>
            <a:r>
              <a:rPr lang="es-ES" sz="3200" b="1" dirty="0">
                <a:solidFill>
                  <a:schemeClr val="accent2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Ofrenda tu tiempo a Dios sin esperar retribución</a:t>
            </a:r>
            <a:r>
              <a:rPr lang="es-ES" sz="32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s-ES" sz="3200" b="1" kern="100" dirty="0">
              <a:solidFill>
                <a:schemeClr val="tx2">
                  <a:lumMod val="75000"/>
                </a:schemeClr>
              </a:solidFill>
              <a:effectLst/>
              <a:latin typeface="Bradley Hand ITC" panose="03070402050302030203" pitchFamily="66" charset="0"/>
              <a:ea typeface="Aptos" panose="020B0004020202020204"/>
              <a:cs typeface="Times New Roman" panose="02020603050405020304" pitchFamily="18" charset="0"/>
            </a:endParaRPr>
          </a:p>
          <a:p>
            <a:pPr marL="68580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3200" b="1" kern="100" dirty="0"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R</a:t>
            </a:r>
            <a:r>
              <a:rPr lang="es-ES" sz="32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epara en tus manos, “escucha” </a:t>
            </a:r>
          </a:p>
          <a:p>
            <a:pPr marL="68580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32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lo que </a:t>
            </a:r>
            <a:r>
              <a:rPr lang="es-ES" sz="3200" b="1" kern="100" dirty="0"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proviene </a:t>
            </a:r>
            <a:r>
              <a:rPr lang="es-ES" sz="32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de ellas, </a:t>
            </a:r>
            <a:r>
              <a:rPr lang="es-ES" sz="3200" b="1" kern="100" dirty="0"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del presente, de Dios… </a:t>
            </a:r>
          </a:p>
          <a:p>
            <a:pPr marL="68580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32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De allí no viene el afán de rendimiento… </a:t>
            </a:r>
          </a:p>
        </p:txBody>
      </p:sp>
    </p:spTree>
    <p:extLst>
      <p:ext uri="{BB962C8B-B14F-4D97-AF65-F5344CB8AC3E}">
        <p14:creationId xmlns:p14="http://schemas.microsoft.com/office/powerpoint/2010/main" val="2435786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2000">
        <p14:ripple/>
      </p:transition>
    </mc:Choice>
    <mc:Fallback>
      <p:transition spd="slow" advTm="22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711CB6-94B8-AA50-FDCF-A3AE22C827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80AAB3-997B-CA72-CAF0-3930C73BE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1852" y="278544"/>
            <a:ext cx="9587415" cy="1280890"/>
          </a:xfrm>
        </p:spPr>
        <p:txBody>
          <a:bodyPr>
            <a:normAutofit/>
          </a:bodyPr>
          <a:lstStyle/>
          <a:p>
            <a:pPr algn="ctr"/>
            <a:r>
              <a:rPr lang="es-ES" dirty="0"/>
              <a:t>16’</a:t>
            </a:r>
            <a:br>
              <a:rPr lang="es-ES" dirty="0"/>
            </a:br>
            <a:r>
              <a:rPr lang="es-ES" dirty="0"/>
              <a:t>Deja fluir tus sentimientos libremente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BE7090B-A9F3-9AB9-F408-C970E32CEC20}"/>
              </a:ext>
            </a:extLst>
          </p:cNvPr>
          <p:cNvSpPr txBox="1"/>
          <p:nvPr/>
        </p:nvSpPr>
        <p:spPr>
          <a:xfrm>
            <a:off x="439003" y="2418911"/>
            <a:ext cx="11313994" cy="3261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58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36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Deja que tus sentimientos se manifiesten, sin tacharlos de buenos y malos. Deja que sea lo que es. </a:t>
            </a:r>
          </a:p>
          <a:p>
            <a:pPr marL="449580" algn="ctr">
              <a:lnSpc>
                <a:spcPct val="107000"/>
              </a:lnSpc>
              <a:spcAft>
                <a:spcPts val="800"/>
              </a:spcAft>
              <a:buNone/>
            </a:pPr>
            <a:endParaRPr lang="es-ES" sz="3600" b="1" kern="100" dirty="0">
              <a:solidFill>
                <a:schemeClr val="accent2">
                  <a:lumMod val="50000"/>
                </a:schemeClr>
              </a:solidFill>
              <a:effectLst/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4958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36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Entonces desaparecerá tu bloqueo, se derrumbará esa “pared” que tú misma te has puesto delante. </a:t>
            </a:r>
          </a:p>
        </p:txBody>
      </p:sp>
    </p:spTree>
    <p:extLst>
      <p:ext uri="{BB962C8B-B14F-4D97-AF65-F5344CB8AC3E}">
        <p14:creationId xmlns:p14="http://schemas.microsoft.com/office/powerpoint/2010/main" val="11492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2000">
        <p14:ripple/>
      </p:transition>
    </mc:Choice>
    <mc:Fallback>
      <p:transition spd="slow" advTm="22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8C3110-0DC2-F942-B129-C9AA87C55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141801"/>
            <a:ext cx="8911687" cy="1477329"/>
          </a:xfrm>
        </p:spPr>
        <p:txBody>
          <a:bodyPr>
            <a:normAutofit/>
          </a:bodyPr>
          <a:lstStyle/>
          <a:p>
            <a:pPr marL="44958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dirty="0"/>
              <a:t>17</a:t>
            </a:r>
            <a:br>
              <a:rPr lang="es-ES" dirty="0"/>
            </a:br>
            <a:r>
              <a:rPr lang="es-ES" dirty="0"/>
              <a:t>Oro con los salmos y la Escritura</a:t>
            </a:r>
            <a:endParaRPr lang="es-ES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AD78F06-B53D-A544-9D9C-1B941B35A9DC}"/>
              </a:ext>
            </a:extLst>
          </p:cNvPr>
          <p:cNvSpPr txBox="1"/>
          <p:nvPr/>
        </p:nvSpPr>
        <p:spPr>
          <a:xfrm>
            <a:off x="671015" y="1619130"/>
            <a:ext cx="11259403" cy="5238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58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3200" b="1" kern="100" dirty="0">
                <a:solidFill>
                  <a:schemeClr val="accent1">
                    <a:lumMod val="50000"/>
                  </a:schemeClr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Está muy bien. </a:t>
            </a:r>
            <a:r>
              <a:rPr lang="es-ES" sz="32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Dios nos transmite su mensaje a través de las Sagradas Escrituras. </a:t>
            </a:r>
          </a:p>
          <a:p>
            <a:pPr marL="449580" algn="ctr">
              <a:lnSpc>
                <a:spcPct val="107000"/>
              </a:lnSpc>
              <a:spcAft>
                <a:spcPts val="800"/>
              </a:spcAft>
              <a:buNone/>
            </a:pPr>
            <a:endParaRPr lang="es-ES" sz="3200" b="1" kern="100" dirty="0">
              <a:solidFill>
                <a:schemeClr val="accent2">
                  <a:lumMod val="50000"/>
                </a:schemeClr>
              </a:solidFill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4958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36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La contemplación </a:t>
            </a:r>
          </a:p>
          <a:p>
            <a:pPr marL="44958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36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no es un rival de la Palabra, sino la continuación</a:t>
            </a:r>
            <a:r>
              <a:rPr lang="es-ES" sz="3600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es-ES" sz="3200" b="1" kern="100" dirty="0"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La P</a:t>
            </a:r>
            <a:r>
              <a:rPr lang="es-ES" sz="32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alabra </a:t>
            </a:r>
            <a:r>
              <a:rPr lang="es-ES" sz="3200" b="1" kern="100" dirty="0"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V</a:t>
            </a:r>
            <a:r>
              <a:rPr lang="es-ES" sz="32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iva de Dios es la realidad misma. </a:t>
            </a:r>
            <a:br>
              <a:rPr lang="es-ES" sz="3200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s-ES" sz="32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Su lenguaje es el existir, el estar-allí, eres tú misma</a:t>
            </a:r>
            <a:r>
              <a:rPr lang="es-ES" sz="3200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br>
              <a:rPr lang="es-ES" sz="3200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s-ES" sz="3200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s-ES" sz="3200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679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2000">
        <p14:ripple/>
      </p:transition>
    </mc:Choice>
    <mc:Fallback>
      <p:transition spd="slow" advTm="22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50E221-46D9-C677-4F41-96A782C2BD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CE9F3F-DD6F-D91E-A106-A97DA04BF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4049"/>
            <a:ext cx="12000931" cy="2280787"/>
          </a:xfrm>
        </p:spPr>
        <p:txBody>
          <a:bodyPr>
            <a:normAutofit fontScale="90000"/>
          </a:bodyPr>
          <a:lstStyle/>
          <a:p>
            <a:pPr marL="449580" algn="ctr">
              <a:lnSpc>
                <a:spcPct val="107000"/>
              </a:lnSpc>
              <a:spcAft>
                <a:spcPts val="800"/>
              </a:spcAft>
            </a:pPr>
            <a:r>
              <a:rPr lang="es-ES" dirty="0"/>
              <a:t>17’</a:t>
            </a:r>
            <a:br>
              <a:rPr lang="es-ES" dirty="0"/>
            </a:br>
            <a:r>
              <a:rPr lang="es-ES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Si penetramos nuestra propia realidad, </a:t>
            </a:r>
            <a:br>
              <a:rPr lang="es-ES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s-ES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nos encontramos con Él en forma mucho más directa </a:t>
            </a:r>
            <a:br>
              <a:rPr lang="es-ES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s-ES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que por medio del texto Bíblico</a:t>
            </a:r>
            <a:r>
              <a:rPr lang="es-E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br>
              <a:rPr lang="es-E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s-E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br>
              <a:rPr lang="es-E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D7A0DE4-6CAB-4A9B-105C-14790C0BDFDD}"/>
              </a:ext>
            </a:extLst>
          </p:cNvPr>
          <p:cNvSpPr txBox="1"/>
          <p:nvPr/>
        </p:nvSpPr>
        <p:spPr>
          <a:xfrm>
            <a:off x="95535" y="3243864"/>
            <a:ext cx="11641540" cy="1685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58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s-ES" sz="36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Si alguien puede ser introducido en la contemplación, es porque ya abriga la Palabra Escrita dentro de su corazón</a:t>
            </a:r>
            <a:r>
              <a:rPr lang="es-ES" sz="32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87301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0000">
        <p14:ripple/>
      </p:transition>
    </mc:Choice>
    <mc:Fallback>
      <p:transition spd="slow" advTm="20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521135-1CA5-A793-6343-963642742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4717" y="-116749"/>
            <a:ext cx="12396717" cy="1645297"/>
          </a:xfrm>
        </p:spPr>
        <p:txBody>
          <a:bodyPr>
            <a:noAutofit/>
          </a:bodyPr>
          <a:lstStyle/>
          <a:p>
            <a:pPr marL="449580" indent="635" algn="ctr">
              <a:lnSpc>
                <a:spcPct val="150000"/>
              </a:lnSpc>
              <a:spcAft>
                <a:spcPts val="800"/>
              </a:spcAft>
            </a:pPr>
            <a:r>
              <a:rPr lang="es-ES" sz="2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17’’</a:t>
            </a:r>
            <a:br>
              <a:rPr lang="es-ES" sz="2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s-ES" sz="32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Los sentimientos religiosos son cambiantes por naturaleza. Son religiosos, pero no son más que sentimientos</a:t>
            </a:r>
            <a:r>
              <a:rPr lang="es-ES" sz="2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br>
              <a:rPr lang="es-ES" sz="2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s-ES" sz="2800" dirty="0">
              <a:latin typeface="+mn-lt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9A1E342-9E69-252C-36C7-1549F1738799}"/>
              </a:ext>
            </a:extLst>
          </p:cNvPr>
          <p:cNvSpPr txBox="1"/>
          <p:nvPr/>
        </p:nvSpPr>
        <p:spPr>
          <a:xfrm>
            <a:off x="-86436" y="2982035"/>
            <a:ext cx="12364872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40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La contemplación</a:t>
            </a:r>
            <a:r>
              <a:rPr lang="es-ES" sz="4000" b="1" kern="100" dirty="0">
                <a:solidFill>
                  <a:schemeClr val="accent2">
                    <a:lumMod val="50000"/>
                  </a:schemeClr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es más profunda:</a:t>
            </a:r>
            <a:r>
              <a:rPr lang="es-ES" sz="40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s-ES" sz="40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pretende llevarnos a nivel del ser. </a:t>
            </a:r>
            <a:br>
              <a:rPr lang="es-ES" sz="4000" kern="100" dirty="0">
                <a:solidFill>
                  <a:schemeClr val="accent2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s-ES" sz="4000" dirty="0">
              <a:solidFill>
                <a:schemeClr val="accent2">
                  <a:lumMod val="50000"/>
                </a:schemeClr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485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0000">
        <p14:ripple/>
      </p:transition>
    </mc:Choice>
    <mc:Fallback>
      <p:transition spd="slow" advTm="20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C3156D0-75D5-F2C7-B5AB-678430AE7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31" y="3742899"/>
            <a:ext cx="12078269" cy="1468800"/>
          </a:xfrm>
        </p:spPr>
        <p:txBody>
          <a:bodyPr>
            <a:normAutofit fontScale="90000"/>
          </a:bodyPr>
          <a:lstStyle/>
          <a:p>
            <a:pPr indent="449580" algn="ctr">
              <a:lnSpc>
                <a:spcPct val="150000"/>
              </a:lnSpc>
              <a:spcAft>
                <a:spcPts val="800"/>
              </a:spcAft>
            </a:pPr>
            <a:r>
              <a:rPr lang="es-ES" sz="4000" kern="100" dirty="0">
                <a:solidFill>
                  <a:schemeClr val="tx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Cada vez se experimenta más la total impotencia.</a:t>
            </a:r>
            <a:br>
              <a:rPr lang="es-ES" sz="4000" kern="100" dirty="0">
                <a:solidFill>
                  <a:schemeClr val="tx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s-ES" sz="4000" b="1" kern="100" dirty="0">
                <a:solidFill>
                  <a:schemeClr val="tx1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br>
              <a:rPr lang="es-ES" sz="4000" b="1" kern="100" dirty="0">
                <a:solidFill>
                  <a:schemeClr val="tx1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s-ES" sz="44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Nos ocupamos de Dios y confiamos </a:t>
            </a:r>
            <a:br>
              <a:rPr lang="es-ES" sz="40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s-ES" b="1" kern="100" dirty="0">
                <a:solidFill>
                  <a:schemeClr val="tx1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en que </a:t>
            </a:r>
            <a:r>
              <a:rPr lang="es-ES" b="1" kern="100" dirty="0">
                <a:solidFill>
                  <a:schemeClr val="tx1"/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É</a:t>
            </a:r>
            <a:r>
              <a:rPr lang="es-ES" b="1" kern="100" dirty="0">
                <a:solidFill>
                  <a:schemeClr val="tx1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l cuidará de nosotros y de nuestros sentimientos.</a:t>
            </a:r>
            <a:br>
              <a:rPr lang="es-ES" b="1" kern="100" dirty="0">
                <a:solidFill>
                  <a:schemeClr val="tx1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406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0000">
        <p14:ripple/>
      </p:transition>
    </mc:Choice>
    <mc:Fallback>
      <p:transition spd="slow" advTm="20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E97ACD-EAB1-511F-B607-656514056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73039" y="0"/>
            <a:ext cx="13483988" cy="2942880"/>
          </a:xfrm>
        </p:spPr>
        <p:txBody>
          <a:bodyPr>
            <a:normAutofit/>
          </a:bodyPr>
          <a:lstStyle/>
          <a:p>
            <a:pPr algn="ctr"/>
            <a:r>
              <a:rPr lang="es-ES" dirty="0"/>
              <a:t>18</a:t>
            </a:r>
            <a:br>
              <a:rPr lang="es-ES" dirty="0"/>
            </a:br>
            <a:r>
              <a:rPr lang="es-ES" i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M</a:t>
            </a:r>
            <a:r>
              <a:rPr lang="es-ES" i="1" dirty="0">
                <a:solidFill>
                  <a:schemeClr val="tx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e doy cuenta de mi distracción</a:t>
            </a:r>
            <a:r>
              <a:rPr lang="es-ES" i="1" dirty="0">
                <a:solidFill>
                  <a:schemeClr val="tx1"/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… </a:t>
            </a:r>
            <a:br>
              <a:rPr lang="es-ES" i="1" dirty="0">
                <a:solidFill>
                  <a:schemeClr val="tx1"/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s-ES" sz="3200" i="1" dirty="0">
                <a:solidFill>
                  <a:schemeClr val="tx1"/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pero </a:t>
            </a:r>
            <a:r>
              <a:rPr lang="es-ES" sz="3200" i="1" dirty="0">
                <a:solidFill>
                  <a:schemeClr val="tx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tardó mucho en volver a la percepción de mis manos</a:t>
            </a:r>
            <a:br>
              <a:rPr lang="es-ES" sz="3200" i="1" dirty="0">
                <a:solidFill>
                  <a:schemeClr val="tx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s-ES" sz="3200" i="1" dirty="0">
                <a:solidFill>
                  <a:schemeClr val="tx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Es como si la meditación no me interesase</a:t>
            </a:r>
            <a:r>
              <a:rPr lang="es-ES" sz="3200" dirty="0">
                <a:solidFill>
                  <a:schemeClr val="tx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s-ES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1B4B06C-C963-20C6-EFDA-AF940F939667}"/>
              </a:ext>
            </a:extLst>
          </p:cNvPr>
          <p:cNvSpPr txBox="1"/>
          <p:nvPr/>
        </p:nvSpPr>
        <p:spPr>
          <a:xfrm>
            <a:off x="-136477" y="3432393"/>
            <a:ext cx="12328478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0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Lo quieres con la cabeza, </a:t>
            </a:r>
          </a:p>
          <a:p>
            <a:pPr algn="ctr"/>
            <a:r>
              <a:rPr lang="es-ES" sz="40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pero tu corazón está en otra parte.</a:t>
            </a:r>
          </a:p>
          <a:p>
            <a:pPr algn="ctr"/>
            <a:endParaRPr lang="es-ES" sz="4000" b="1" dirty="0">
              <a:solidFill>
                <a:schemeClr val="accent1">
                  <a:lumMod val="50000"/>
                </a:schemeClr>
              </a:solidFill>
              <a:latin typeface="Bradley Hand ITC" panose="03070402050302030203" pitchFamily="66" charset="0"/>
              <a:cs typeface="Times New Roman" panose="02020603050405020304" pitchFamily="18" charset="0"/>
            </a:endParaRPr>
          </a:p>
          <a:p>
            <a:pPr algn="ctr"/>
            <a:endParaRPr lang="es-ES" sz="3600" b="1" dirty="0">
              <a:solidFill>
                <a:srgbClr val="A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599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0000">
        <p14:ripple/>
      </p:transition>
    </mc:Choice>
    <mc:Fallback>
      <p:transition spd="slow" advTm="20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C12F22E4-F080-4BEA-9BE9-6720B68BE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080" y="282916"/>
            <a:ext cx="11646090" cy="1280890"/>
          </a:xfrm>
        </p:spPr>
        <p:txBody>
          <a:bodyPr>
            <a:noAutofit/>
          </a:bodyPr>
          <a:lstStyle/>
          <a:p>
            <a:pPr algn="ctr"/>
            <a:r>
              <a:rPr lang="es-ES" sz="2800" kern="1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18’</a:t>
            </a:r>
            <a:br>
              <a:rPr lang="es-ES" sz="2800" kern="1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s-ES" sz="3200" kern="1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La meditación está atada a la posibilidad de descartar. </a:t>
            </a:r>
            <a:br>
              <a:rPr lang="es-ES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s-ES" dirty="0">
              <a:latin typeface="+mn-lt"/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4767AC7-68E8-3F22-DAEE-BE21A59BD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125" y="2270078"/>
            <a:ext cx="12192000" cy="377762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s-ES" sz="3600" b="1" dirty="0">
                <a:solidFill>
                  <a:schemeClr val="accent1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Mientras tu corazón esté adherido a algo que no es esencial…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s-ES" sz="3600" b="1" dirty="0">
                <a:solidFill>
                  <a:schemeClr val="accent1">
                    <a:lumMod val="50000"/>
                  </a:schemeClr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L</a:t>
            </a:r>
            <a:r>
              <a:rPr lang="es-ES" sz="3600" b="1" dirty="0">
                <a:solidFill>
                  <a:schemeClr val="accent1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o esencial</a:t>
            </a:r>
            <a:r>
              <a:rPr lang="es-ES" sz="3600" b="1" dirty="0">
                <a:solidFill>
                  <a:schemeClr val="accent1">
                    <a:lumMod val="50000"/>
                  </a:schemeClr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3600" b="1" dirty="0">
                <a:solidFill>
                  <a:schemeClr val="accent1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no puede captar tu atención.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s-ES" sz="3600" b="1" dirty="0">
                <a:solidFill>
                  <a:schemeClr val="tx1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Hecha fuera esa otra cosa.</a:t>
            </a:r>
            <a:endParaRPr lang="es-ES" sz="3600" dirty="0"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774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0000">
        <p14:ripple/>
      </p:transition>
    </mc:Choice>
    <mc:Fallback>
      <p:transition spd="slow" advTm="20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2811AD-D424-6FEB-6516-F0A984FEC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882" y="193658"/>
            <a:ext cx="10385945" cy="2037203"/>
          </a:xfrm>
          <a:noFill/>
        </p:spPr>
        <p:txBody>
          <a:bodyPr>
            <a:normAutofit/>
          </a:bodyPr>
          <a:lstStyle/>
          <a:p>
            <a:pPr algn="ctr"/>
            <a:r>
              <a:rPr lang="es-ES" dirty="0"/>
              <a:t>19</a:t>
            </a:r>
            <a:r>
              <a:rPr lang="es-ES" sz="3600" b="1" i="1" kern="100" dirty="0">
                <a:solidFill>
                  <a:srgbClr val="A20000"/>
                </a:solidFill>
                <a:effectLst/>
                <a:ea typeface="Aptos" panose="020B0004020202020204"/>
                <a:cs typeface="Times New Roman" panose="02020603050405020304" pitchFamily="18" charset="0"/>
              </a:rPr>
              <a:t> </a:t>
            </a:r>
            <a:br>
              <a:rPr lang="es-ES" sz="3600" b="1" i="1" kern="100" dirty="0">
                <a:solidFill>
                  <a:srgbClr val="A20000"/>
                </a:solidFill>
                <a:effectLst/>
                <a:ea typeface="Aptos" panose="020B0004020202020204"/>
                <a:cs typeface="Times New Roman" panose="02020603050405020304" pitchFamily="18" charset="0"/>
              </a:rPr>
            </a:br>
            <a:r>
              <a:rPr lang="es-ES" sz="3200" kern="100" dirty="0">
                <a:solidFill>
                  <a:schemeClr val="tx1"/>
                </a:solidFill>
                <a:effectLst/>
                <a:latin typeface="+mn-lt"/>
                <a:ea typeface="Aptos" panose="020B0004020202020204"/>
                <a:cs typeface="Times New Roman" panose="02020603050405020304" pitchFamily="18" charset="0"/>
              </a:rPr>
              <a:t>M</a:t>
            </a:r>
            <a:r>
              <a:rPr lang="es-ES" sz="3200" dirty="0">
                <a:solidFill>
                  <a:schemeClr val="tx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e resulta fácil</a:t>
            </a:r>
            <a:r>
              <a:rPr lang="es-ES" sz="3200" dirty="0">
                <a:solidFill>
                  <a:schemeClr val="tx1"/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meditar en la naturaleza</a:t>
            </a:r>
            <a:br>
              <a:rPr lang="es-ES" sz="3200" dirty="0">
                <a:solidFill>
                  <a:schemeClr val="tx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s-ES" sz="3200" dirty="0">
                <a:solidFill>
                  <a:schemeClr val="tx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Me recreo y, a la vez, estoy mucho más presente</a:t>
            </a:r>
            <a:r>
              <a:rPr lang="es-ES" sz="2800" dirty="0">
                <a:solidFill>
                  <a:schemeClr val="tx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s-E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D21F8E-57B3-97A7-94F9-71B25ED1FB8E}"/>
              </a:ext>
            </a:extLst>
          </p:cNvPr>
          <p:cNvSpPr txBox="1"/>
          <p:nvPr/>
        </p:nvSpPr>
        <p:spPr>
          <a:xfrm>
            <a:off x="332095" y="1965196"/>
            <a:ext cx="11859905" cy="1045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800"/>
              </a:spcAft>
              <a:buNone/>
            </a:pPr>
            <a:endParaRPr lang="es-ES" sz="1800" b="1" kern="100" dirty="0">
              <a:solidFill>
                <a:schemeClr val="accent1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endParaRPr lang="es-ES" sz="3600" b="1" i="1" kern="1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Bradley Hand ITC" panose="03070402050302030203" pitchFamily="66" charset="0"/>
              <a:ea typeface="Aptos" panose="020B0004020202020204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63881BA-4B76-6055-EE56-1259661ABE65}"/>
              </a:ext>
            </a:extLst>
          </p:cNvPr>
          <p:cNvSpPr txBox="1"/>
          <p:nvPr/>
        </p:nvSpPr>
        <p:spPr>
          <a:xfrm>
            <a:off x="1069074" y="2487839"/>
            <a:ext cx="10385945" cy="1146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es-ES" sz="3200" b="1" kern="100" dirty="0">
                <a:solidFill>
                  <a:schemeClr val="accent2">
                    <a:lumMod val="50000"/>
                  </a:schemeClr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L</a:t>
            </a:r>
            <a:r>
              <a:rPr lang="es-ES" sz="32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a naturaleza es una gran maestra de la contemplación.</a:t>
            </a:r>
            <a:r>
              <a:rPr lang="es-ES" sz="3200" b="1" dirty="0">
                <a:solidFill>
                  <a:schemeClr val="accent2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Pero en la naturaleza hay muchas distracciones</a:t>
            </a:r>
            <a:r>
              <a:rPr lang="es-ES" sz="32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DCF5D4E-7A9A-9E6B-0D6C-F2BBAFB94574}"/>
              </a:ext>
            </a:extLst>
          </p:cNvPr>
          <p:cNvSpPr txBox="1"/>
          <p:nvPr/>
        </p:nvSpPr>
        <p:spPr>
          <a:xfrm>
            <a:off x="479378" y="4232215"/>
            <a:ext cx="11233243" cy="1380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580" algn="ctr">
              <a:lnSpc>
                <a:spcPct val="107000"/>
              </a:lnSpc>
              <a:spcAft>
                <a:spcPts val="800"/>
              </a:spcAft>
            </a:pPr>
            <a:r>
              <a:rPr lang="es-ES" sz="3600" b="1" kern="100" dirty="0"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</a:t>
            </a:r>
            <a:r>
              <a:rPr lang="es-ES" sz="36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n tu rincón de meditación estás más en el desierto. </a:t>
            </a:r>
          </a:p>
          <a:p>
            <a:pPr marL="449580" algn="ctr">
              <a:lnSpc>
                <a:spcPct val="107000"/>
              </a:lnSpc>
              <a:spcAft>
                <a:spcPts val="800"/>
              </a:spcAft>
            </a:pPr>
            <a:r>
              <a:rPr lang="es-ES" sz="36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Es un camino más directo para lograr el recogimiento. </a:t>
            </a:r>
            <a:endParaRPr lang="es-ES" sz="3600" kern="100" dirty="0">
              <a:effectLst/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658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2000">
        <p14:ripple/>
      </p:transition>
    </mc:Choice>
    <mc:Fallback>
      <p:transition spd="slow" advTm="2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3192DF-7CC3-2C6E-9804-E2B4DA033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8133" y="214677"/>
            <a:ext cx="10042832" cy="1280890"/>
          </a:xfrm>
        </p:spPr>
        <p:txBody>
          <a:bodyPr>
            <a:normAutofit/>
          </a:bodyPr>
          <a:lstStyle/>
          <a:p>
            <a:pPr algn="ctr"/>
            <a:r>
              <a:rPr lang="es-ES" dirty="0"/>
              <a:t>11</a:t>
            </a:r>
            <a:br>
              <a:rPr lang="es-ES" dirty="0"/>
            </a:br>
            <a:r>
              <a:rPr lang="es-ES" dirty="0"/>
              <a:t>Estoy muy cansado, algo no funciona…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FCC5014-3E6D-BB7D-792F-8195DBEC9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1849" y="2092658"/>
            <a:ext cx="8915400" cy="377762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s-ES" sz="3600" b="1" dirty="0">
                <a:solidFill>
                  <a:schemeClr val="accent2">
                    <a:lumMod val="50000"/>
                  </a:schemeClr>
                </a:solidFill>
                <a:latin typeface="Bradley Hand ITC" panose="03070402050302030203" pitchFamily="66" charset="0"/>
              </a:rPr>
              <a:t>Estás atrapado en tu  afán de lograr algo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s-ES" sz="3200" b="1" kern="100" dirty="0">
                <a:solidFill>
                  <a:schemeClr val="tx1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No venimos aquí para tener nada,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s-ES" sz="3200" b="1" kern="100" dirty="0">
                <a:solidFill>
                  <a:schemeClr val="tx1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sino para enfrentarnos a Dios sin expectativas de ningún tipo. </a:t>
            </a:r>
          </a:p>
          <a:p>
            <a:pPr marL="0" indent="0" algn="ctr">
              <a:buNone/>
            </a:pPr>
            <a:endParaRPr lang="es-ES" sz="4000" b="1" dirty="0">
              <a:solidFill>
                <a:schemeClr val="accent1">
                  <a:lumMod val="50000"/>
                </a:schemeClr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53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0000">
        <p14:ripple/>
      </p:transition>
    </mc:Choice>
    <mc:Fallback>
      <p:transition spd="slow" advTm="20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EAB739-9B6B-B73C-E505-2B85D7184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0436" y="313989"/>
            <a:ext cx="9901524" cy="1587087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/>
              <a:t>20 </a:t>
            </a:r>
            <a:br>
              <a:rPr lang="es-ES" dirty="0"/>
            </a:br>
            <a:r>
              <a:rPr lang="es-ES" dirty="0">
                <a:latin typeface="+mn-lt"/>
                <a:cs typeface="Times New Roman" panose="02020603050405020304" pitchFamily="18" charset="0"/>
              </a:rPr>
              <a:t>E</a:t>
            </a:r>
            <a:r>
              <a:rPr lang="es-ES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l aburrimiento en la meditación es </a:t>
            </a:r>
            <a:r>
              <a:rPr lang="es-ES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un claro indicio de que no se está en la percepción. </a:t>
            </a:r>
            <a:endParaRPr lang="es-ES" dirty="0">
              <a:latin typeface="+mn-lt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62A8754-8E01-1999-16B7-9569D8E810D7}"/>
              </a:ext>
            </a:extLst>
          </p:cNvPr>
          <p:cNvSpPr txBox="1"/>
          <p:nvPr/>
        </p:nvSpPr>
        <p:spPr>
          <a:xfrm>
            <a:off x="1364777" y="2760884"/>
            <a:ext cx="9703558" cy="2705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580" algn="ctr">
              <a:lnSpc>
                <a:spcPct val="107000"/>
              </a:lnSpc>
              <a:spcAft>
                <a:spcPts val="800"/>
              </a:spcAft>
            </a:pPr>
            <a:r>
              <a:rPr lang="es-ES" sz="36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La percepción confiere interés al presente. </a:t>
            </a:r>
          </a:p>
          <a:p>
            <a:pPr marL="449580" algn="ctr">
              <a:lnSpc>
                <a:spcPct val="107000"/>
              </a:lnSpc>
              <a:spcAft>
                <a:spcPts val="800"/>
              </a:spcAft>
            </a:pPr>
            <a:r>
              <a:rPr lang="es-ES" sz="3600" b="1" kern="100" dirty="0"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El presente se </a:t>
            </a:r>
            <a:r>
              <a:rPr lang="es-ES" sz="36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vuelve vivo y cautivante, </a:t>
            </a:r>
          </a:p>
          <a:p>
            <a:pPr marL="449580" algn="ctr">
              <a:lnSpc>
                <a:spcPct val="107000"/>
              </a:lnSpc>
              <a:spcAft>
                <a:spcPts val="800"/>
              </a:spcAft>
            </a:pPr>
            <a:r>
              <a:rPr lang="es-ES" sz="36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y el tiempo pasa volando.</a:t>
            </a:r>
          </a:p>
          <a:p>
            <a:pPr marL="449580" algn="ctr">
              <a:lnSpc>
                <a:spcPct val="107000"/>
              </a:lnSpc>
              <a:spcAft>
                <a:spcPts val="800"/>
              </a:spcAft>
            </a:pPr>
            <a:r>
              <a:rPr lang="es-ES" sz="32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5166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0000">
        <p14:ripple/>
      </p:transition>
    </mc:Choice>
    <mc:Fallback>
      <p:transition spd="slow" advTm="20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B4EEA2-C5A0-1FF2-8403-4F282D95B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791" y="746940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El Reino de Dios está dentro de nosotros. </a:t>
            </a:r>
            <a:br>
              <a:rPr lang="es-ES" sz="3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s-ES" dirty="0">
              <a:latin typeface="+mn-lt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5312D4F-CFA0-4EE3-BE25-6AD8E761D337}"/>
              </a:ext>
            </a:extLst>
          </p:cNvPr>
          <p:cNvSpPr txBox="1"/>
          <p:nvPr/>
        </p:nvSpPr>
        <p:spPr>
          <a:xfrm>
            <a:off x="386686" y="2690336"/>
            <a:ext cx="1180531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Está dentro de ti, en tu presente, en la realidad que te rodea. </a:t>
            </a:r>
          </a:p>
          <a:p>
            <a:pPr algn="ctr"/>
            <a:r>
              <a:rPr lang="es-ES" sz="36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En él vivimos, nos movemos, somos. </a:t>
            </a:r>
          </a:p>
          <a:p>
            <a:pPr algn="ctr"/>
            <a:endParaRPr lang="es-ES" sz="3600" b="1" kern="100" dirty="0">
              <a:solidFill>
                <a:schemeClr val="accent2">
                  <a:lumMod val="50000"/>
                </a:schemeClr>
              </a:solidFill>
              <a:effectLst/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36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Nos habla en nuestro interior</a:t>
            </a:r>
            <a:r>
              <a:rPr lang="es-ES" sz="3600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br>
              <a:rPr lang="es-ES" sz="3200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s-ES" sz="3200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361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0000">
        <p14:ripple/>
      </p:transition>
    </mc:Choice>
    <mc:Fallback>
      <p:transition spd="slow" advTm="20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251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2000">
        <p14:ripple/>
      </p:transition>
    </mc:Choice>
    <mc:Fallback>
      <p:transition spd="slow" advTm="12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1AAD3B-67BD-D9E6-6AD9-F315921935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8316479-77B7-98C1-BDF2-55A684FB4D88}"/>
              </a:ext>
            </a:extLst>
          </p:cNvPr>
          <p:cNvSpPr txBox="1"/>
          <p:nvPr/>
        </p:nvSpPr>
        <p:spPr>
          <a:xfrm>
            <a:off x="2373046" y="5560498"/>
            <a:ext cx="79901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i="1" dirty="0">
                <a:solidFill>
                  <a:schemeClr val="tx2">
                    <a:lumMod val="75000"/>
                  </a:schemeClr>
                </a:solidFill>
                <a:latin typeface="Abadi Extra Light" panose="020B0204020104020204" pitchFamily="34" charset="0"/>
              </a:rPr>
              <a:t>“</a:t>
            </a:r>
            <a:r>
              <a:rPr lang="es-ES" sz="3600" i="1" dirty="0">
                <a:solidFill>
                  <a:schemeClr val="tx2">
                    <a:lumMod val="75000"/>
                  </a:schemeClr>
                </a:solidFill>
                <a:latin typeface="Abadi Extra Light" panose="020B0204020104020204" pitchFamily="34" charset="0"/>
              </a:rPr>
              <a:t>El Santo Nombre”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8AEB70B-4465-9DFF-2EA7-6A33EE672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6932" y="1257329"/>
            <a:ext cx="2699182" cy="3838680"/>
          </a:xfrm>
          <a:prstGeom prst="rect">
            <a:avLst/>
          </a:prstGeom>
          <a:effectLst>
            <a:softEdge rad="177800"/>
          </a:effectLst>
        </p:spPr>
      </p:pic>
    </p:spTree>
    <p:extLst>
      <p:ext uri="{BB962C8B-B14F-4D97-AF65-F5344CB8AC3E}">
        <p14:creationId xmlns:p14="http://schemas.microsoft.com/office/powerpoint/2010/main" val="1735086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9000">
        <p14:ripple/>
      </p:transition>
    </mc:Choice>
    <mc:Fallback>
      <p:transition spd="slow" advTm="9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1E1A09-E366-F0CF-171D-52C51BEB4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344" y="282917"/>
            <a:ext cx="10863166" cy="1422004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/>
              <a:t>12</a:t>
            </a:r>
            <a:br>
              <a:rPr lang="es-ES" dirty="0"/>
            </a:br>
            <a:r>
              <a:rPr lang="es-ES" dirty="0"/>
              <a:t>Siento culpa por estar sin hacer nada </a:t>
            </a:r>
            <a:br>
              <a:rPr lang="es-ES" dirty="0"/>
            </a:br>
            <a:r>
              <a:rPr lang="es-ES" dirty="0"/>
              <a:t>mientras hay tanta injusticia en el mundo</a:t>
            </a:r>
            <a:br>
              <a:rPr lang="es-ES" dirty="0"/>
            </a:br>
            <a:br>
              <a:rPr lang="es-ES" sz="4000" dirty="0"/>
            </a:br>
            <a:br>
              <a:rPr lang="es-ES" sz="4000" dirty="0"/>
            </a:br>
            <a:r>
              <a:rPr lang="es-ES" sz="4400" b="1" dirty="0">
                <a:solidFill>
                  <a:schemeClr val="accent1">
                    <a:lumMod val="50000"/>
                  </a:schemeClr>
                </a:solidFill>
                <a:latin typeface="Bradley Hand ITC" panose="03070402050302030203" pitchFamily="66" charset="0"/>
              </a:rPr>
              <a:t>Durante la meditación esos sentimientos </a:t>
            </a:r>
            <a:br>
              <a:rPr lang="es-ES" sz="4400" b="1" dirty="0">
                <a:solidFill>
                  <a:schemeClr val="accent1">
                    <a:lumMod val="50000"/>
                  </a:schemeClr>
                </a:solidFill>
                <a:latin typeface="Bradley Hand ITC" panose="03070402050302030203" pitchFamily="66" charset="0"/>
              </a:rPr>
            </a:br>
            <a:r>
              <a:rPr lang="es-ES" sz="4400" b="1" dirty="0">
                <a:solidFill>
                  <a:schemeClr val="accent1">
                    <a:lumMod val="50000"/>
                  </a:schemeClr>
                </a:solidFill>
                <a:latin typeface="Bradley Hand ITC" panose="03070402050302030203" pitchFamily="66" charset="0"/>
              </a:rPr>
              <a:t>son solo distracciones, impedimentos para llegar a tu centro.</a:t>
            </a:r>
            <a:br>
              <a:rPr lang="es-ES" sz="4400" b="1" dirty="0">
                <a:solidFill>
                  <a:schemeClr val="accent1">
                    <a:lumMod val="50000"/>
                  </a:schemeClr>
                </a:solidFill>
                <a:latin typeface="Bradley Hand ITC" panose="03070402050302030203" pitchFamily="66" charset="0"/>
              </a:rPr>
            </a:br>
            <a:endParaRPr lang="es-ES" sz="4400" b="1" dirty="0">
              <a:solidFill>
                <a:schemeClr val="accent1">
                  <a:lumMod val="50000"/>
                </a:schemeClr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334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0000">
        <p14:ripple/>
      </p:transition>
    </mc:Choice>
    <mc:Fallback>
      <p:transition spd="slow" advTm="2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10D8B8-6515-0315-06FA-38DA77FC5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FEACAA-2E01-2CAB-A62D-3791EC439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287" y="187382"/>
            <a:ext cx="10863166" cy="1422004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/>
              <a:t>12’</a:t>
            </a:r>
            <a:br>
              <a:rPr lang="es-ES" dirty="0"/>
            </a:br>
            <a:r>
              <a:rPr lang="es-ES" sz="3100" kern="100" dirty="0">
                <a:latin typeface="+mn-lt"/>
                <a:cs typeface="Times New Roman" panose="02020603050405020304" pitchFamily="18" charset="0"/>
              </a:rPr>
              <a:t>M</a:t>
            </a:r>
            <a:r>
              <a:rPr lang="es-ES" sz="31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ientras te </a:t>
            </a:r>
            <a:r>
              <a:rPr lang="es-ES" sz="31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encuentres </a:t>
            </a:r>
            <a:r>
              <a:rPr lang="es-ES" sz="31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meditando, contempla todo </a:t>
            </a:r>
            <a:br>
              <a:rPr lang="es-ES" sz="31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s-ES" sz="31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lo que suceda afuera como distracción. </a:t>
            </a:r>
            <a:br>
              <a:rPr lang="es-ES" sz="31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s-ES" sz="31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1FF8F3D-EC64-6202-E393-49E6BD5A7F8B}"/>
              </a:ext>
            </a:extLst>
          </p:cNvPr>
          <p:cNvSpPr txBox="1"/>
          <p:nvPr/>
        </p:nvSpPr>
        <p:spPr>
          <a:xfrm>
            <a:off x="723331" y="2361107"/>
            <a:ext cx="11136122" cy="367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2700020" algn="ctr"/>
                <a:tab pos="5400040" algn="r"/>
              </a:tabLst>
            </a:pPr>
            <a:r>
              <a:rPr lang="es-ES" sz="40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Tu unión con Dios constituye una condición previa muy importante para el auténtico amor al prójimo</a:t>
            </a:r>
          </a:p>
          <a:p>
            <a:pPr algn="ctr">
              <a:lnSpc>
                <a:spcPct val="150000"/>
              </a:lnSpc>
              <a:tabLst>
                <a:tab pos="2700020" algn="ctr"/>
                <a:tab pos="5400040" algn="r"/>
              </a:tabLst>
            </a:pPr>
            <a:endParaRPr lang="es-ES" sz="3200" b="1" kern="100" dirty="0">
              <a:solidFill>
                <a:schemeClr val="accent2">
                  <a:lumMod val="50000"/>
                </a:schemeClr>
              </a:solidFill>
              <a:effectLst/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tabLst>
                <a:tab pos="2700020" algn="ctr"/>
                <a:tab pos="5400040" algn="r"/>
              </a:tabLst>
            </a:pPr>
            <a:endParaRPr lang="es-ES" b="1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buNone/>
              <a:tabLst>
                <a:tab pos="2700020" algn="ctr"/>
                <a:tab pos="5400040" algn="r"/>
              </a:tabLst>
            </a:pPr>
            <a:endParaRPr lang="es-ES" sz="2800" b="1" kern="100" dirty="0">
              <a:effectLst/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46710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0000">
        <p14:ripple/>
      </p:transition>
    </mc:Choice>
    <mc:Fallback>
      <p:transition spd="slow" advTm="2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A4F7DD-B51C-C4F5-51F2-63066D365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514" y="4037675"/>
            <a:ext cx="10781280" cy="14688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br>
              <a:rPr lang="es-ES" sz="4000" b="1" kern="100" dirty="0"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s-ES" sz="4000" b="1" kern="100" dirty="0"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s-ES" sz="4000" b="1" kern="100" dirty="0"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s-ES" sz="4000" b="1" kern="100" dirty="0"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s-ES" sz="4000" b="1" kern="100" dirty="0"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s-ES" sz="4400" b="1" kern="100" dirty="0">
                <a:solidFill>
                  <a:schemeClr val="accent1">
                    <a:lumMod val="50000"/>
                  </a:schemeClr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La contemplación es la mejor escuela para </a:t>
            </a:r>
            <a:br>
              <a:rPr lang="es-ES" sz="4400" b="1" kern="100" dirty="0">
                <a:solidFill>
                  <a:schemeClr val="accent1">
                    <a:lumMod val="50000"/>
                  </a:schemeClr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s-ES" sz="4400" b="1" kern="100" dirty="0">
                <a:solidFill>
                  <a:schemeClr val="accent1">
                    <a:lumMod val="50000"/>
                  </a:schemeClr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el trato con tus semejantes:</a:t>
            </a:r>
            <a:br>
              <a:rPr lang="es-ES" sz="4400" b="1" kern="100" dirty="0">
                <a:solidFill>
                  <a:schemeClr val="accent1">
                    <a:lumMod val="50000"/>
                  </a:schemeClr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s-ES" sz="4000" b="1" kern="100" dirty="0">
                <a:solidFill>
                  <a:schemeClr val="accent1">
                    <a:lumMod val="50000"/>
                  </a:schemeClr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s-ES" b="1" kern="100" dirty="0">
                <a:solidFill>
                  <a:schemeClr val="tx1"/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aprendes a escuchar y a estar presente para los demás. </a:t>
            </a:r>
            <a:br>
              <a:rPr lang="es-ES" sz="4000" b="1" kern="100" dirty="0">
                <a:solidFill>
                  <a:schemeClr val="tx1"/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960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0000">
        <p14:ripple/>
      </p:transition>
    </mc:Choice>
    <mc:Fallback>
      <p:transition spd="slow" advTm="20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C779A1-18D1-5338-5541-F14EDDA0B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34" y="215770"/>
            <a:ext cx="12096466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/>
              <a:t>13 </a:t>
            </a:r>
            <a:br>
              <a:rPr lang="es-ES" dirty="0"/>
            </a:br>
            <a:r>
              <a:rPr lang="es-ES" sz="4000" dirty="0"/>
              <a:t>No me siento del todo sincero </a:t>
            </a:r>
            <a:br>
              <a:rPr lang="es-ES" sz="4000" dirty="0"/>
            </a:br>
            <a:r>
              <a:rPr lang="es-ES" sz="4000" dirty="0"/>
              <a:t>al ofrendar mi tiempo a Dios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73ECF94-6963-4659-8B35-DE4FD2728FB0}"/>
              </a:ext>
            </a:extLst>
          </p:cNvPr>
          <p:cNvSpPr txBox="1"/>
          <p:nvPr/>
        </p:nvSpPr>
        <p:spPr>
          <a:xfrm>
            <a:off x="878607" y="2950823"/>
            <a:ext cx="1089362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0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Es suficiente que renueves tu compromiso, </a:t>
            </a:r>
          </a:p>
          <a:p>
            <a:pPr algn="ctr"/>
            <a:r>
              <a:rPr lang="es-ES" sz="40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aun sabiendo que no lo vives en su totalidad.</a:t>
            </a:r>
            <a:endParaRPr lang="es-ES" sz="4000" kern="100" dirty="0">
              <a:solidFill>
                <a:schemeClr val="accent2">
                  <a:lumMod val="50000"/>
                </a:schemeClr>
              </a:solidFill>
              <a:effectLst/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4000" b="1" dirty="0">
                <a:solidFill>
                  <a:schemeClr val="tx2">
                    <a:lumMod val="75000"/>
                  </a:schemeClr>
                </a:solidFill>
                <a:latin typeface="Bradley Hand ITC" panose="03070402050302030203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9944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0000">
        <p14:ripple/>
      </p:transition>
    </mc:Choice>
    <mc:Fallback>
      <p:transition spd="slow" advTm="20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ABB994A-768F-CED4-D015-E3037DA06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4901" y="1564851"/>
            <a:ext cx="10044301" cy="860400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70000"/>
              </a:lnSpc>
            </a:pPr>
            <a:r>
              <a:rPr lang="es-ES" sz="16000" b="1" dirty="0">
                <a:solidFill>
                  <a:srgbClr val="000000"/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Al menos a nivel de compromiso, tratamos de </a:t>
            </a:r>
            <a:r>
              <a:rPr lang="es-ES" sz="16000" b="1" dirty="0">
                <a:solidFill>
                  <a:schemeClr val="accent1">
                    <a:lumMod val="50000"/>
                  </a:schemeClr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darle efectivamente a Dios el primer lugar y poner en sus manos nuestros intereses</a:t>
            </a:r>
            <a:r>
              <a:rPr lang="es-ES" sz="16000" b="1" dirty="0">
                <a:solidFill>
                  <a:schemeClr val="accent1">
                    <a:lumMod val="50000"/>
                  </a:schemeClr>
                </a:solidFill>
                <a:latin typeface="Bradley Hand ITC" panose="03070402050302030203" pitchFamily="66" charset="0"/>
              </a:rPr>
              <a:t>.</a:t>
            </a:r>
            <a:br>
              <a:rPr lang="es-ES" sz="16000" b="1" dirty="0">
                <a:solidFill>
                  <a:schemeClr val="accent1">
                    <a:lumMod val="50000"/>
                  </a:schemeClr>
                </a:solidFill>
                <a:latin typeface="Bradley Hand ITC" panose="03070402050302030203" pitchFamily="66" charset="0"/>
              </a:rPr>
            </a:br>
            <a:endParaRPr lang="es-ES" sz="16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95644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0000">
        <p14:ripple/>
      </p:transition>
    </mc:Choice>
    <mc:Fallback>
      <p:transition spd="slow" advTm="20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0B8C2F-1B34-BEAF-81E9-1789BF78B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215546"/>
            <a:ext cx="10970525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/>
              <a:t>14 </a:t>
            </a:r>
            <a:br>
              <a:rPr lang="es-ES" dirty="0"/>
            </a:br>
            <a:r>
              <a:rPr lang="es-ES" dirty="0">
                <a:solidFill>
                  <a:schemeClr val="tx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Es como si estuviera sentado delante de una puerta cerrada, con la esperanza de que se abra…</a:t>
            </a:r>
            <a:endParaRPr lang="es-E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DB217FA-AD63-EF1F-69FC-D29FA2AB5730}"/>
              </a:ext>
            </a:extLst>
          </p:cNvPr>
          <p:cNvSpPr txBox="1"/>
          <p:nvPr/>
        </p:nvSpPr>
        <p:spPr>
          <a:xfrm>
            <a:off x="-304800" y="2626310"/>
            <a:ext cx="12801600" cy="27212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s-ES" sz="36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Renuncia a que se abra la puerta. Nada debe abrirse. </a:t>
            </a:r>
          </a:p>
          <a:p>
            <a:pPr marL="68580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s-ES" sz="36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V</a:t>
            </a:r>
            <a:r>
              <a:rPr lang="es-ES" sz="3600" b="1" kern="100" dirty="0"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uelve tu atención sobre la impaciencia que hay en ti</a:t>
            </a:r>
            <a:r>
              <a:rPr lang="es-ES" sz="3600" kern="100" dirty="0"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endParaRPr lang="es-ES" sz="3600" kern="100" dirty="0">
              <a:effectLst/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685800" algn="ctr">
              <a:lnSpc>
                <a:spcPct val="150000"/>
              </a:lnSpc>
              <a:spcAft>
                <a:spcPts val="800"/>
              </a:spcAft>
            </a:pPr>
            <a:r>
              <a:rPr lang="es-ES" sz="36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Todo está aquí. Todo está dado en el presente.</a:t>
            </a:r>
            <a:endParaRPr lang="es-ES" sz="3600" kern="100" dirty="0">
              <a:solidFill>
                <a:schemeClr val="accent2">
                  <a:lumMod val="50000"/>
                </a:schemeClr>
              </a:solidFill>
              <a:effectLst/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623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0000">
        <p14:ripple/>
      </p:transition>
    </mc:Choice>
    <mc:Fallback>
      <p:transition spd="slow" advTm="20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7E1403-0C11-0629-58BF-4BBE89BC3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9619" y="392098"/>
            <a:ext cx="9525686" cy="1280890"/>
          </a:xfrm>
        </p:spPr>
        <p:txBody>
          <a:bodyPr/>
          <a:lstStyle/>
          <a:p>
            <a:pPr algn="ctr"/>
            <a:r>
              <a:rPr lang="es-ES" dirty="0"/>
              <a:t>15</a:t>
            </a:r>
            <a:br>
              <a:rPr lang="es-ES" dirty="0"/>
            </a:br>
            <a:r>
              <a:rPr lang="es-ES" dirty="0"/>
              <a:t>Sigo abrumada por mis preocupaciones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A9AA812-597B-B0F7-01D4-E3B9F6633D86}"/>
              </a:ext>
            </a:extLst>
          </p:cNvPr>
          <p:cNvSpPr txBox="1"/>
          <p:nvPr/>
        </p:nvSpPr>
        <p:spPr>
          <a:xfrm>
            <a:off x="1035459" y="2166155"/>
            <a:ext cx="10209846" cy="13805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algn="ctr">
              <a:lnSpc>
                <a:spcPct val="107000"/>
              </a:lnSpc>
              <a:spcAft>
                <a:spcPts val="800"/>
              </a:spcAft>
            </a:pPr>
            <a:r>
              <a:rPr lang="es-ES" sz="3600" b="1" kern="100" dirty="0">
                <a:solidFill>
                  <a:schemeClr val="accent2">
                    <a:lumMod val="50000"/>
                  </a:schemeClr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C</a:t>
            </a:r>
            <a:r>
              <a:rPr lang="es-ES" sz="36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ambia de dirección. </a:t>
            </a:r>
          </a:p>
          <a:p>
            <a:pPr marL="685800" algn="ctr">
              <a:lnSpc>
                <a:spcPct val="107000"/>
              </a:lnSpc>
              <a:spcAft>
                <a:spcPts val="800"/>
              </a:spcAft>
            </a:pPr>
            <a:r>
              <a:rPr lang="es-ES" sz="36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Aléjate de ti misma y de tu mundo de problemas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7D5AB42-2750-D29D-6E95-D57CE3D157D9}"/>
              </a:ext>
            </a:extLst>
          </p:cNvPr>
          <p:cNvSpPr txBox="1"/>
          <p:nvPr/>
        </p:nvSpPr>
        <p:spPr>
          <a:xfrm>
            <a:off x="197221" y="4575218"/>
            <a:ext cx="11797557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58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3600" b="1" kern="100" dirty="0"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Oriéntate</a:t>
            </a:r>
            <a:r>
              <a:rPr lang="es-ES" sz="36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interiormente hacia el presente</a:t>
            </a:r>
            <a:r>
              <a:rPr lang="es-ES" sz="3600" b="1" kern="100" dirty="0"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, hacia tus manos</a:t>
            </a:r>
            <a:endParaRPr lang="es-ES" sz="3600" b="1" kern="100" dirty="0">
              <a:effectLst/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067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0000">
        <p14:ripple/>
      </p:transition>
    </mc:Choice>
    <mc:Fallback>
      <p:transition spd="slow" advTm="20000">
        <p:fade/>
      </p:transition>
    </mc:Fallback>
  </mc:AlternateContent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4843</TotalTime>
  <Words>864</Words>
  <Application>Microsoft Office PowerPoint</Application>
  <PresentationFormat>Panorámica</PresentationFormat>
  <Paragraphs>76</Paragraphs>
  <Slides>23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0" baseType="lpstr">
      <vt:lpstr>Abadi Extra Light</vt:lpstr>
      <vt:lpstr>Aptos</vt:lpstr>
      <vt:lpstr>Arial</vt:lpstr>
      <vt:lpstr>Bradley Hand ITC</vt:lpstr>
      <vt:lpstr>Century Gothic</vt:lpstr>
      <vt:lpstr>Wingdings 3</vt:lpstr>
      <vt:lpstr>Espiral</vt:lpstr>
      <vt:lpstr>Algunas claves</vt:lpstr>
      <vt:lpstr>11 Estoy muy cansado, algo no funciona…</vt:lpstr>
      <vt:lpstr>12 Siento culpa por estar sin hacer nada  mientras hay tanta injusticia en el mundo   Durante la meditación esos sentimientos  son solo distracciones, impedimentos para llegar a tu centro. </vt:lpstr>
      <vt:lpstr>12’ Mientras te encuentres meditando, contempla todo  lo que suceda afuera como distracción.  </vt:lpstr>
      <vt:lpstr>     La contemplación es la mejor escuela para  el trato con tus semejantes:  aprendes a escuchar y a estar presente para los demás.  </vt:lpstr>
      <vt:lpstr>13  No me siento del todo sincero  al ofrendar mi tiempo a Dios</vt:lpstr>
      <vt:lpstr>Presentación de PowerPoint</vt:lpstr>
      <vt:lpstr>14  Es como si estuviera sentado delante de una puerta cerrada, con la esperanza de que se abra…</vt:lpstr>
      <vt:lpstr>15 Sigo abrumada por mis preocupaciones</vt:lpstr>
      <vt:lpstr>Entrégate por entero…  paulatinamente tus intereses y tu atención  se verán atraídos por la percepción.  </vt:lpstr>
      <vt:lpstr>16 No encuentro el camino hacia mis sentimientos</vt:lpstr>
      <vt:lpstr>16’ Deja fluir tus sentimientos libremente</vt:lpstr>
      <vt:lpstr>17 Oro con los salmos y la Escritura</vt:lpstr>
      <vt:lpstr>17’ Si penetramos nuestra propia realidad,  nos encontramos con Él en forma mucho más directa  que por medio del texto Bíblico.  .  </vt:lpstr>
      <vt:lpstr>17’’ Los sentimientos religiosos son cambiantes por naturaleza. Son religiosos, pero no son más que sentimientos.  </vt:lpstr>
      <vt:lpstr>Cada vez se experimenta más la total impotencia.   Nos ocupamos de Dios y confiamos  en que Él cuidará de nosotros y de nuestros sentimientos. </vt:lpstr>
      <vt:lpstr>18 Me doy cuenta de mi distracción…  pero tardó mucho en volver a la percepción de mis manos Es como si la meditación no me interesase </vt:lpstr>
      <vt:lpstr>18’ La meditación está atada a la posibilidad de descartar.  </vt:lpstr>
      <vt:lpstr>19  Me resulta fácil meditar en la naturaleza Me recreo y, a la vez, estoy mucho más presente.</vt:lpstr>
      <vt:lpstr>20  El aburrimiento en la meditación es un claro indicio de que no se está en la percepción. </vt:lpstr>
      <vt:lpstr>El Reino de Dios está dentro de nosotros. 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Diálogos</dc:title>
  <dc:creator>Pilar Sanchez Orozco</dc:creator>
  <cp:lastModifiedBy>Pilar Sanchez Orozco</cp:lastModifiedBy>
  <cp:revision>68</cp:revision>
  <dcterms:created xsi:type="dcterms:W3CDTF">2024-12-07T19:32:59Z</dcterms:created>
  <dcterms:modified xsi:type="dcterms:W3CDTF">2025-04-26T17:14:46Z</dcterms:modified>
</cp:coreProperties>
</file>