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92" r:id="rId3"/>
    <p:sldId id="304" r:id="rId4"/>
    <p:sldId id="293" r:id="rId5"/>
    <p:sldId id="295" r:id="rId6"/>
    <p:sldId id="305" r:id="rId7"/>
    <p:sldId id="296" r:id="rId8"/>
    <p:sldId id="306" r:id="rId9"/>
    <p:sldId id="297" r:id="rId10"/>
    <p:sldId id="307" r:id="rId11"/>
    <p:sldId id="298" r:id="rId12"/>
    <p:sldId id="309" r:id="rId13"/>
    <p:sldId id="299" r:id="rId14"/>
    <p:sldId id="300" r:id="rId15"/>
    <p:sldId id="310" r:id="rId16"/>
    <p:sldId id="301" r:id="rId17"/>
    <p:sldId id="311" r:id="rId18"/>
    <p:sldId id="280" r:id="rId19"/>
    <p:sldId id="312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2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9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4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9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05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6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0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9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2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0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1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1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C000">
                <a:alpha val="0"/>
              </a:srgb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0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90" y="4595219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5 : La redención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el “si” (primera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5" name="Через поле - Ucrainian lamentation song">
            <a:hlinkClick r:id="" action="ppaction://media"/>
            <a:extLst>
              <a:ext uri="{FF2B5EF4-FFF2-40B4-BE49-F238E27FC236}">
                <a16:creationId xmlns:a16="http://schemas.microsoft.com/office/drawing/2014/main" id="{7F8D033E-513B-C67F-24ED-C1A9C1FCC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win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F5095-103D-F394-3553-B2ED048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65" y="596815"/>
            <a:ext cx="11054235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la meditación </a:t>
            </a:r>
            <a:b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se trata de “concentración” y “fuerza de voluntad”: </a:t>
            </a:r>
            <a:b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8201F5-D6A4-5842-2411-BE18DE215F9F}"/>
              </a:ext>
            </a:extLst>
          </p:cNvPr>
          <p:cNvSpPr txBox="1"/>
          <p:nvPr/>
        </p:nvSpPr>
        <p:spPr>
          <a:xfrm>
            <a:off x="991738" y="2845895"/>
            <a:ext cx="10481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stas “fuerzas” destruyen la atención sensible y delicada, </a:t>
            </a:r>
            <a:b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porque solo se orientan hacia el rendimiento.</a:t>
            </a:r>
            <a:b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72" y="240294"/>
            <a:ext cx="958741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6</a:t>
            </a:r>
            <a:br>
              <a:rPr lang="es-ES" dirty="0"/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Contempla tus miedos y déjalos estar.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100" dirty="0">
                <a:latin typeface="+mn-lt"/>
              </a:rPr>
            </a:br>
            <a:endParaRPr lang="es-ES" sz="3100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1378424" y="1794139"/>
            <a:ext cx="10263116" cy="429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el “objeto de tu miedo”, sino el “sentimiento de tu miedo”.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i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Simplemente di: “</a:t>
            </a:r>
            <a:r>
              <a:rPr lang="es-ES" sz="32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Sí, ahora tengo miedo”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Después vuelve a tus manos y al “sí”.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Estarás en el presente y contemplarás lo que te llegue de él.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Del presente no proviene el miedo.</a:t>
            </a:r>
            <a:endParaRPr lang="es-ES" sz="3200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D1C35-468F-58A1-7C0B-7981EE73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32" y="6104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“No puedo contemplar mis miedos”</a:t>
            </a:r>
            <a:br>
              <a:rPr lang="es-ES" sz="2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2BB8E8-379C-37ED-746C-F9EE64669141}"/>
              </a:ext>
            </a:extLst>
          </p:cNvPr>
          <p:cNvSpPr txBox="1"/>
          <p:nvPr/>
        </p:nvSpPr>
        <p:spPr>
          <a:xfrm>
            <a:off x="473122" y="2038323"/>
            <a:ext cx="11523260" cy="412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Entonces contempla “el hecho de que no puedes”.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Simplemente di: </a:t>
            </a:r>
            <a:r>
              <a:rPr lang="es-ES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s-ES" sz="28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Ahora estoy en un estado tal que todavía no puedo contemplar mi miedo”</a:t>
            </a:r>
            <a:r>
              <a:rPr lang="es-ES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Entonces ya estás en la contemplación y has relativizado el miedo a tu miedo. Se irá difundiendo dentro de ti más paz y seguridad.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Mantente en el “sí” con todos tus sentidos.</a:t>
            </a:r>
          </a:p>
        </p:txBody>
      </p:sp>
    </p:spTree>
    <p:extLst>
      <p:ext uri="{BB962C8B-B14F-4D97-AF65-F5344CB8AC3E}">
        <p14:creationId xmlns:p14="http://schemas.microsoft.com/office/powerpoint/2010/main" val="279404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95" y="244990"/>
            <a:ext cx="1007936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7</a:t>
            </a:r>
            <a:br>
              <a:rPr lang="es-ES" dirty="0"/>
            </a:br>
            <a: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 contemplación me resulta difícil …</a:t>
            </a:r>
            <a:b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>
                <a:latin typeface="+mn-lt"/>
              </a:rPr>
            </a:br>
            <a:endParaRPr lang="es-ES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FE5737-A0B1-BC1E-FC3B-CA8180ABFCD4}"/>
              </a:ext>
            </a:extLst>
          </p:cNvPr>
          <p:cNvSpPr txBox="1"/>
          <p:nvPr/>
        </p:nvSpPr>
        <p:spPr>
          <a:xfrm>
            <a:off x="813670" y="2270844"/>
            <a:ext cx="10564660" cy="432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Acomoda tu respiración con un “sí” muy callado y atento. Dilo con una resonancia interior y escucha.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Cuanto más suave se haga este “sí”, tanto más fluirá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el interior de tus manos.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Mantente en esto. </a:t>
            </a:r>
            <a:endParaRPr lang="es-ES" sz="3600" kern="100" dirty="0">
              <a:solidFill>
                <a:schemeClr val="accent1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" sz="3600" b="1" dirty="0">
              <a:solidFill>
                <a:srgbClr val="A2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7ACD-EAB1-511F-B607-6565140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21" y="0"/>
            <a:ext cx="9717206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8</a:t>
            </a:r>
            <a:br>
              <a:rPr lang="es-ES" dirty="0"/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 meditación pasa inevitablemente por crisis,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las que no se ve sentido a lo que se está haciendo.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100" dirty="0">
                <a:latin typeface="+mn-lt"/>
              </a:rPr>
            </a:br>
            <a:endParaRPr lang="es-ES" sz="3100" dirty="0"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B4B06C-C963-20C6-EFDA-AF940F939667}"/>
              </a:ext>
            </a:extLst>
          </p:cNvPr>
          <p:cNvSpPr txBox="1"/>
          <p:nvPr/>
        </p:nvSpPr>
        <p:spPr>
          <a:xfrm>
            <a:off x="545911" y="2910365"/>
            <a:ext cx="11646089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Las preguntas sobre el sentido de las cosas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originan en el plano mental y te sacan de la meditación.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solidFill>
                <a:srgbClr val="C0000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lo permitas conscientemente ni por un instante.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E9E05-007F-F4D2-A25E-55974C34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31" y="7059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Estoy desorientado.</a:t>
            </a:r>
            <a:b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77BA3-F626-02C5-EC42-9E4E38D3512E}"/>
              </a:ext>
            </a:extLst>
          </p:cNvPr>
          <p:cNvSpPr txBox="1"/>
          <p:nvPr/>
        </p:nvSpPr>
        <p:spPr>
          <a:xfrm>
            <a:off x="682388" y="1780461"/>
            <a:ext cx="11113827" cy="4969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Puedes sentirte así. Contempla ese sentimiento de desorientación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luego vuelve a la percepción de tus manos y al “sí”.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desorientación proviene de tus afectos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pero escucha lo que viene de la realidad.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la realidad no proviene la desorientación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Descubre qué es lo que te llega del presente.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2700020" algn="ctr"/>
                <a:tab pos="5400040" algn="r"/>
              </a:tabLs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421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11AD-D424-6FEB-6516-F0A984F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228243"/>
            <a:ext cx="12028226" cy="203720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9</a:t>
            </a:r>
            <a: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  <a:t> </a:t>
            </a: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el “entrenamiento autógeno”: 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damos órdenes al inconsciente y éste las acoge.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Queremos provocar algo, forzarnos a alcanzar lo que es bueno.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D21F8E-57B3-97A7-94F9-71B25ED1FB8E}"/>
              </a:ext>
            </a:extLst>
          </p:cNvPr>
          <p:cNvSpPr txBox="1"/>
          <p:nvPr/>
        </p:nvSpPr>
        <p:spPr>
          <a:xfrm>
            <a:off x="559559" y="2552050"/>
            <a:ext cx="11505062" cy="530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oración contemplativa es otra cosa, supone una actitud opuesta.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 mejor que desde el comienzo de la meditación te orientes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ese “escuchar" contemplativo 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la autorrevelación del Espíritu Santo que vive en ti.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600" b="1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ES" sz="3600" b="1" i="1" kern="100" dirty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  <a:ea typeface="Aptos" panose="020B0004020202020204"/>
              <a:cs typeface="Times New Roman" panose="02020603050405020304" pitchFamily="18" charset="0"/>
            </a:endParaRPr>
          </a:p>
          <a:p>
            <a:pPr algn="ctr"/>
            <a:r>
              <a:rPr lang="es-ES" sz="3600" b="1" i="1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65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0837A-DE4D-7313-6FE5-68BB3740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957" y="7059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2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la contemplación “nos entregamos”:</a:t>
            </a:r>
            <a:endParaRPr lang="es-ES" sz="2800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27C108-29FA-ECAA-0399-B00AB38168DA}"/>
              </a:ext>
            </a:extLst>
          </p:cNvPr>
          <p:cNvSpPr txBox="1"/>
          <p:nvPr/>
        </p:nvSpPr>
        <p:spPr>
          <a:xfrm>
            <a:off x="109182" y="1986886"/>
            <a:ext cx="123648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kern="100" dirty="0">
                <a:solidFill>
                  <a:srgbClr val="C0000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vitamos toda intervención desde fuera y </a:t>
            </a:r>
          </a:p>
          <a:p>
            <a:pPr algn="ctr"/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permitimos que se muestre por sí solo nuestro ser más profundo.</a:t>
            </a:r>
          </a:p>
          <a:p>
            <a:pPr algn="ctr"/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Dejamos que suceda lo que sucede y </a:t>
            </a:r>
          </a:p>
          <a:p>
            <a:pPr algn="ctr"/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prestamos atención a lo que nos llega de nuestra naturaleza. </a:t>
            </a:r>
          </a:p>
          <a:p>
            <a:pPr algn="ctr"/>
            <a:endParaRPr lang="es-ES" sz="3200" b="1" kern="100" dirty="0"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allí nos llega la vivencia de la presencia de Dios</a:t>
            </a:r>
            <a:b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B739-9B6B-B73C-E505-2B85D71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35" y="232103"/>
            <a:ext cx="9901524" cy="158708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10 </a:t>
            </a:r>
            <a:br>
              <a:rPr lang="es-ES" dirty="0"/>
            </a:br>
            <a: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 el  contexto contemplativo deja de lado los sueños y oriéntate hacia Dios.</a:t>
            </a:r>
            <a:b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/>
            </a:br>
            <a:endParaRPr lang="es-ES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7D57C9-5DAC-0EE2-4E27-FFEF152774A4}"/>
              </a:ext>
            </a:extLst>
          </p:cNvPr>
          <p:cNvSpPr txBox="1"/>
          <p:nvPr/>
        </p:nvSpPr>
        <p:spPr>
          <a:xfrm>
            <a:off x="559558" y="2495164"/>
            <a:ext cx="11300345" cy="303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Durante los ejercicios no hay que detenerse mucho en los sueños, ni interpretarlos o analizarlos,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para evitar que nos distraigan de lo esencial.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 sueños no son Dios. </a:t>
            </a:r>
          </a:p>
        </p:txBody>
      </p:sp>
    </p:spTree>
    <p:extLst>
      <p:ext uri="{BB962C8B-B14F-4D97-AF65-F5344CB8AC3E}">
        <p14:creationId xmlns:p14="http://schemas.microsoft.com/office/powerpoint/2010/main" val="211516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00C49-D93B-610E-64C6-B73093DF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28" y="296564"/>
            <a:ext cx="1064525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 en el sueño aparece un sentimiento importante que se nos impone:  podemos contemplarlo, y dejarlo tal como está. </a:t>
            </a:r>
            <a:br>
              <a:rPr lang="es-ES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7A9042-2882-D2A5-19E5-E74ACDA27DBF}"/>
              </a:ext>
            </a:extLst>
          </p:cNvPr>
          <p:cNvSpPr txBox="1"/>
          <p:nvPr/>
        </p:nvSpPr>
        <p:spPr>
          <a:xfrm>
            <a:off x="955343" y="2606290"/>
            <a:ext cx="11041039" cy="303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sentimiento se irá diluyendo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o bien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nos aclarará más tarde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Basta con nuestra disposición general para el sufrimiento y nuestra unión con el presente</a:t>
            </a:r>
            <a:r>
              <a:rPr lang="es-ES" sz="3200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688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92DF-7CC3-2C6E-9804-E2B4DA0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16" y="214678"/>
            <a:ext cx="1004283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</a:t>
            </a:r>
            <a:br>
              <a:rPr lang="es-ES" dirty="0"/>
            </a:br>
            <a:r>
              <a:rPr lang="es-ES" sz="3100" i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 obligo a decir “si” a las situaciones de mi vida. </a:t>
            </a:r>
            <a:br>
              <a:rPr lang="es-ES" sz="3100" i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i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Esto me agota</a:t>
            </a:r>
            <a:br>
              <a:rPr lang="es-ES" sz="31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5014-3E6D-BB7D-792F-8195DBEC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181" y="2665864"/>
            <a:ext cx="10598967" cy="377762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Algo en ti lucha contra el “sí”</a:t>
            </a:r>
            <a:r>
              <a:rPr lang="es-E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Tú mitad activa dice “sí”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tu mitad inconsciente dice “no”. </a:t>
            </a:r>
            <a:endParaRPr lang="es-ES" sz="3200" kern="100" dirty="0">
              <a:solidFill>
                <a:schemeClr val="accent1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amable con tu “no”: deja que salga.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 “no” hasta que cese por sí mismo.  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4E55A5A-0ABE-E633-D381-B5FAFB5B2AD3}"/>
              </a:ext>
            </a:extLst>
          </p:cNvPr>
          <p:cNvSpPr txBox="1"/>
          <p:nvPr/>
        </p:nvSpPr>
        <p:spPr>
          <a:xfrm>
            <a:off x="4992914" y="1826123"/>
            <a:ext cx="2699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endParaRPr lang="es-ES" sz="40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E68AC0-B1D5-C9FE-D225-C13EDD909344}"/>
              </a:ext>
            </a:extLst>
          </p:cNvPr>
          <p:cNvSpPr txBox="1"/>
          <p:nvPr/>
        </p:nvSpPr>
        <p:spPr>
          <a:xfrm>
            <a:off x="1521724" y="2487842"/>
            <a:ext cx="9880979" cy="226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“sí” ayuda a lograr un profundo recogimiento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Descubre</a:t>
            </a:r>
            <a:r>
              <a:rPr lang="es-ES" sz="3200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fuerza de la resonancia interior</a:t>
            </a: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aumenta la atención y crece el fluir dentro del cuerpo.</a:t>
            </a:r>
            <a:endParaRPr lang="es-ES" sz="32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2F5E70-4254-97F9-A3C7-7DF7B66AD321}"/>
              </a:ext>
            </a:extLst>
          </p:cNvPr>
          <p:cNvSpPr txBox="1"/>
          <p:nvPr/>
        </p:nvSpPr>
        <p:spPr>
          <a:xfrm>
            <a:off x="1992573" y="997171"/>
            <a:ext cx="8939283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Dedícate intensamente a tus manos y al “sí".</a:t>
            </a:r>
          </a:p>
        </p:txBody>
      </p:sp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El 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32" y="437718"/>
            <a:ext cx="3602101" cy="512278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wind"/>
      </p:transition>
    </mc:Choice>
    <mc:Fallback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0C255E-30E6-8EDD-E314-570B9DB85697}"/>
              </a:ext>
            </a:extLst>
          </p:cNvPr>
          <p:cNvSpPr txBox="1"/>
          <p:nvPr/>
        </p:nvSpPr>
        <p:spPr>
          <a:xfrm>
            <a:off x="1533098" y="504690"/>
            <a:ext cx="10031105" cy="108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Penetra en tus manos con tu percepción.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Simplemente mantente alerta a lo que pugna por salir.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D50BB4-6A62-C665-06EA-6B76A5AE9952}"/>
              </a:ext>
            </a:extLst>
          </p:cNvPr>
          <p:cNvSpPr txBox="1"/>
          <p:nvPr/>
        </p:nvSpPr>
        <p:spPr>
          <a:xfrm>
            <a:off x="900752" y="2508813"/>
            <a:ext cx="10890914" cy="313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 si te viene al encuentro un “sí” o un “no”.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se presenta un “no”, déjalo llegar y repítelo hasta que cese. </a:t>
            </a:r>
            <a:endParaRPr lang="es-ES" sz="3200" kern="100" dirty="0">
              <a:solidFill>
                <a:schemeClr val="accent1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Pero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digas “sí” ni “no” a algo en particular: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atiende únicamente a la palabra y a su sonido.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719645"/>
            <a:ext cx="10863166" cy="142200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2</a:t>
            </a:r>
            <a:br>
              <a:rPr lang="es-ES" dirty="0"/>
            </a:br>
            <a:r>
              <a:rPr lang="es-ES" sz="3100" i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“sí” genera un flujo en todo el cuerpo, es una gran ayuda  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dirty="0"/>
            </a:br>
            <a:br>
              <a:rPr lang="es-ES" sz="4000" dirty="0"/>
            </a:br>
            <a:endParaRPr lang="es-ES" sz="44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4C360B-7769-4A0D-6330-157FD44B4058}"/>
              </a:ext>
            </a:extLst>
          </p:cNvPr>
          <p:cNvSpPr txBox="1"/>
          <p:nvPr/>
        </p:nvSpPr>
        <p:spPr>
          <a:xfrm>
            <a:off x="827965" y="2346365"/>
            <a:ext cx="10536070" cy="3766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Deja fluir un “sí” suave en tu respiración.</a:t>
            </a:r>
            <a:r>
              <a:rPr lang="es-ES" sz="3200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32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i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Atender a la resonancia del “sí” es fascinante: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i="1" kern="100" dirty="0">
              <a:solidFill>
                <a:srgbClr val="1F4E79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i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3200" b="1" i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respiración se hace  más lenta y pausada.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i="1" kern="100" dirty="0"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 </a:t>
            </a:r>
            <a:r>
              <a:rPr lang="es-ES" sz="3200" b="1" i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encontrarás más en el presente y más despierto,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i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mayor cohesión en tu interior.</a:t>
            </a:r>
            <a:endParaRPr lang="es-ES" sz="3200" b="1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57" y="625202"/>
            <a:ext cx="1118206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3 </a:t>
            </a:r>
            <a:br>
              <a:rPr lang="es-ES" dirty="0"/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Estoy viviendo una situación de desesperación sin perspectivas. No encuentro la salida.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406264-292D-F2FA-2221-5638B57D7DB4}"/>
              </a:ext>
            </a:extLst>
          </p:cNvPr>
          <p:cNvSpPr txBox="1"/>
          <p:nvPr/>
        </p:nvSpPr>
        <p:spPr>
          <a:xfrm>
            <a:off x="873457" y="2901946"/>
            <a:ext cx="11068334" cy="230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te confiere una gracia:  </a:t>
            </a: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desesperación lleva a la comprensión absoluta de la propia impotencia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a la íntima convicción de que el camino solo puede consistir en la total confianza en Dios.</a:t>
            </a:r>
            <a:endParaRPr lang="es-ES" sz="3200" kern="100" dirty="0">
              <a:solidFill>
                <a:srgbClr val="C0000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E73FDE-3D0F-5DE4-204A-2775D2EE215E}"/>
              </a:ext>
            </a:extLst>
          </p:cNvPr>
          <p:cNvSpPr txBox="1"/>
          <p:nvPr/>
        </p:nvSpPr>
        <p:spPr>
          <a:xfrm>
            <a:off x="1037229" y="2206618"/>
            <a:ext cx="10440537" cy="313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Volverse radicalmente desde una “actitud referida al yo”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la “confianza en Dios”.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camino concreto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la confianza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consiste en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volver decididamente al “sí”</a:t>
            </a:r>
            <a:r>
              <a:rPr lang="es-ES" sz="3200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42B63-7E97-1C26-AB31-BF00B00F5B40}"/>
              </a:ext>
            </a:extLst>
          </p:cNvPr>
          <p:cNvSpPr txBox="1"/>
          <p:nvPr/>
        </p:nvSpPr>
        <p:spPr>
          <a:xfrm>
            <a:off x="3046863" y="827476"/>
            <a:ext cx="6093724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Hay una salida: </a:t>
            </a:r>
          </a:p>
        </p:txBody>
      </p:sp>
    </p:spTree>
    <p:extLst>
      <p:ext uri="{BB962C8B-B14F-4D97-AF65-F5344CB8AC3E}">
        <p14:creationId xmlns:p14="http://schemas.microsoft.com/office/powerpoint/2010/main" val="57029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10" y="0"/>
            <a:ext cx="10731690" cy="23374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4 </a:t>
            </a:r>
            <a:br>
              <a:rPr lang="es-ES" dirty="0"/>
            </a:br>
            <a:r>
              <a:rPr lang="es-ES" sz="3100" dirty="0">
                <a:latin typeface="+mn-lt"/>
              </a:rPr>
              <a:t>N</a:t>
            </a:r>
            <a:r>
              <a:rPr lang="es-ES" sz="31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unca estoy allí donde realmente estoy</a:t>
            </a:r>
            <a:r>
              <a:rPr lang="es-ES" sz="3100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Sin querer, vivo </a:t>
            </a:r>
            <a:br>
              <a:rPr lang="es-ES" sz="3100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casi siempre en el futuro. </a:t>
            </a:r>
            <a:r>
              <a:rPr lang="es-ES" sz="3100" i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1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 como una huida de mi realidad.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/>
            </a:b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90A4E6-8C20-FF36-CB4D-BBA0FC0269B3}"/>
              </a:ext>
            </a:extLst>
          </p:cNvPr>
          <p:cNvSpPr txBox="1"/>
          <p:nvPr/>
        </p:nvSpPr>
        <p:spPr>
          <a:xfrm>
            <a:off x="618699" y="2604390"/>
            <a:ext cx="11573301" cy="303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Así pasamos de largo frente a la vida…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presente es “el campo donde está escondido el tesoro” de la presencia de Dios.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Aquí es donde se manifiesta.  </a:t>
            </a: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A6DF1E-44B0-0362-E9B5-200F56D7BF04}"/>
              </a:ext>
            </a:extLst>
          </p:cNvPr>
          <p:cNvSpPr txBox="1"/>
          <p:nvPr/>
        </p:nvSpPr>
        <p:spPr>
          <a:xfrm>
            <a:off x="1378424" y="1954681"/>
            <a:ext cx="10181230" cy="341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C0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Donde esté tu corazón estará tu atención.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Haz la experiencia de este presente ahora, en tus manos y en el “sí” que dices hoy. 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permanece en él con todos tus sentidos. </a:t>
            </a:r>
            <a:endParaRPr lang="es-ES" sz="3200" kern="100" dirty="0"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E8909-190E-5AAC-D9BD-5F1C0F7857C5}"/>
              </a:ext>
            </a:extLst>
          </p:cNvPr>
          <p:cNvSpPr txBox="1"/>
          <p:nvPr/>
        </p:nvSpPr>
        <p:spPr>
          <a:xfrm>
            <a:off x="1637732" y="654672"/>
            <a:ext cx="1037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Pon tu corazón en este único instante que estás viviendo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030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39" y="201030"/>
            <a:ext cx="1134128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5</a:t>
            </a:r>
            <a:br>
              <a:rPr lang="es-ES" dirty="0"/>
            </a:br>
            <a: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te des por satisfecho en cuanto tengas la sensación de percibir tus manos. </a:t>
            </a:r>
            <a:br>
              <a:rPr lang="es-ES" sz="31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dirty="0"/>
            </a:b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9AA812-597B-B0F7-01D4-E3B9F6633D86}"/>
              </a:ext>
            </a:extLst>
          </p:cNvPr>
          <p:cNvSpPr txBox="1"/>
          <p:nvPr/>
        </p:nvSpPr>
        <p:spPr>
          <a:xfrm>
            <a:off x="476147" y="2623651"/>
            <a:ext cx="11936281" cy="161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Escucha con interés, pon en ello todo el corazón. </a:t>
            </a:r>
            <a:endParaRPr lang="es-ES" sz="32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Ábrete como si quisieses participar de algo muy delicado y sensible.  </a:t>
            </a:r>
            <a:endParaRPr lang="es-ES" sz="3200" kern="100" dirty="0">
              <a:solidFill>
                <a:schemeClr val="accent2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000">
        <p15:prstTrans prst="wind"/>
      </p:transition>
    </mc:Choice>
    <mc:Fallback xmlns="">
      <p:transition spd="slow" advTm="21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4611</TotalTime>
  <Words>1127</Words>
  <Application>Microsoft Office PowerPoint</Application>
  <PresentationFormat>Panorámica</PresentationFormat>
  <Paragraphs>116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Abadi Extra Light</vt:lpstr>
      <vt:lpstr>Aptos</vt:lpstr>
      <vt:lpstr>Arial</vt:lpstr>
      <vt:lpstr>Bradley Hand ITC</vt:lpstr>
      <vt:lpstr>Century Gothic</vt:lpstr>
      <vt:lpstr>Wingdings 3</vt:lpstr>
      <vt:lpstr>Espiral</vt:lpstr>
      <vt:lpstr>Algunas claves</vt:lpstr>
      <vt:lpstr>1 Me obligo a decir “si” a las situaciones de mi vida.  Esto me agota  </vt:lpstr>
      <vt:lpstr>Presentación de PowerPoint</vt:lpstr>
      <vt:lpstr>2 El “sí” genera un flujo en todo el cuerpo, es una gran ayuda      </vt:lpstr>
      <vt:lpstr>3  Estoy viviendo una situación de desesperación sin perspectivas. No encuentro la salida. </vt:lpstr>
      <vt:lpstr>Presentación de PowerPoint</vt:lpstr>
      <vt:lpstr>4  Nunca estoy allí donde realmente estoy. Sin querer, vivo  casi siempre en el futuro. Es como una huida de mi realidad.  </vt:lpstr>
      <vt:lpstr>Presentación de PowerPoint</vt:lpstr>
      <vt:lpstr>5 No te des por satisfecho en cuanto tengas la sensación de percibir tus manos.   </vt:lpstr>
      <vt:lpstr>En la meditación  no se trata de “concentración” y “fuerza de voluntad”:  </vt:lpstr>
      <vt:lpstr>6 Contempla tus miedos y déjalos estar.  </vt:lpstr>
      <vt:lpstr>“No puedo contemplar mis miedos” </vt:lpstr>
      <vt:lpstr>7 La contemplación me resulta difícil …  </vt:lpstr>
      <vt:lpstr>8 La meditación pasa inevitablemente por crisis,  en las que no se ve sentido a lo que se está haciendo.   </vt:lpstr>
      <vt:lpstr>Estoy desorientado. </vt:lpstr>
      <vt:lpstr>9  En el “entrenamiento autógeno”:   damos órdenes al inconsciente y éste las acoge.  Queremos provocar algo, forzarnos a alcanzar lo que es bueno.  </vt:lpstr>
      <vt:lpstr>En la contemplación “nos entregamos”:</vt:lpstr>
      <vt:lpstr>10  En el  contexto contemplativo deja de lado los sueños y oriéntate hacia Dios.  </vt:lpstr>
      <vt:lpstr>Si en el sueño aparece un sentimiento importante que se nos impone:  podemos contemplarlo, y dejarlo tal como está.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69</cp:revision>
  <dcterms:created xsi:type="dcterms:W3CDTF">2024-12-07T19:32:59Z</dcterms:created>
  <dcterms:modified xsi:type="dcterms:W3CDTF">2025-05-13T15:47:26Z</dcterms:modified>
</cp:coreProperties>
</file>