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312" r:id="rId3"/>
    <p:sldId id="311" r:id="rId4"/>
    <p:sldId id="304" r:id="rId5"/>
    <p:sldId id="305" r:id="rId6"/>
    <p:sldId id="293" r:id="rId7"/>
    <p:sldId id="306" r:id="rId8"/>
    <p:sldId id="307" r:id="rId9"/>
    <p:sldId id="295" r:id="rId10"/>
    <p:sldId id="308" r:id="rId11"/>
    <p:sldId id="309" r:id="rId12"/>
    <p:sldId id="310" r:id="rId13"/>
    <p:sldId id="296" r:id="rId14"/>
    <p:sldId id="297" r:id="rId15"/>
    <p:sldId id="298" r:id="rId16"/>
    <p:sldId id="299" r:id="rId17"/>
    <p:sldId id="313" r:id="rId18"/>
    <p:sldId id="300" r:id="rId19"/>
    <p:sldId id="315" r:id="rId20"/>
    <p:sldId id="301" r:id="rId21"/>
    <p:sldId id="280" r:id="rId22"/>
    <p:sldId id="302" r:id="rId23"/>
    <p:sldId id="30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3FF"/>
    <a:srgbClr val="A20000"/>
    <a:srgbClr val="FFFFBD"/>
    <a:srgbClr val="FFEA75"/>
    <a:srgbClr val="FFFA8A"/>
    <a:srgbClr val="94FDAE"/>
    <a:srgbClr val="EBF8FF"/>
    <a:srgbClr val="E4FFB5"/>
    <a:srgbClr val="E1FFFF"/>
    <a:srgbClr val="EFF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13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97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5698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83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2984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19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73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3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45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862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95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91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08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780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07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78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FFC000">
                <a:alpha val="16000"/>
              </a:srgb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2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9B407-1F38-433B-9D46-AD04DA1CE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0"/>
            <a:ext cx="8915399" cy="2262781"/>
          </a:xfrm>
        </p:spPr>
        <p:txBody>
          <a:bodyPr>
            <a:normAutofit/>
          </a:bodyPr>
          <a:lstStyle/>
          <a:p>
            <a:r>
              <a:rPr lang="es-ES" dirty="0"/>
              <a:t>Algunas claves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1DFC07-8A8C-4018-B037-F50FCF5AF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6824" y="4159121"/>
            <a:ext cx="8915399" cy="1126283"/>
          </a:xfrm>
        </p:spPr>
        <p:txBody>
          <a:bodyPr>
            <a:normAutofit fontScale="70000" lnSpcReduction="20000"/>
          </a:bodyPr>
          <a:lstStyle/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Ejercicios de contemplación. Franz </a:t>
            </a:r>
            <a:r>
              <a:rPr lang="es-ES" sz="2800" dirty="0" err="1">
                <a:solidFill>
                  <a:schemeClr val="accent1">
                    <a:lumMod val="50000"/>
                  </a:schemeClr>
                </a:solidFill>
              </a:rPr>
              <a:t>Jalics</a:t>
            </a:r>
            <a:endParaRPr lang="es-E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Tiempo 5: La redención</a:t>
            </a:r>
          </a:p>
          <a:p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Practica contemplativa: El “si” (segunda parte)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39CF7B-0F59-8D85-17A3-F5BC6E9E4E6E}"/>
              </a:ext>
            </a:extLst>
          </p:cNvPr>
          <p:cNvSpPr txBox="1"/>
          <p:nvPr/>
        </p:nvSpPr>
        <p:spPr>
          <a:xfrm rot="16200000">
            <a:off x="8841201" y="3136613"/>
            <a:ext cx="5326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chemeClr val="tx2">
                    <a:lumMod val="75000"/>
                  </a:schemeClr>
                </a:solidFill>
                <a:latin typeface="Abadi Extra Light" panose="020B0204020104020204" pitchFamily="34" charset="0"/>
              </a:rPr>
              <a:t>Materiales elaborados desde la “Fraternidad de Santo Nombre.” Pilar de </a:t>
            </a:r>
            <a:r>
              <a:rPr lang="es-ES" sz="1600" i="1" dirty="0" err="1">
                <a:solidFill>
                  <a:schemeClr val="tx2">
                    <a:lumMod val="75000"/>
                  </a:schemeClr>
                </a:solidFill>
                <a:latin typeface="Abadi Extra Light" panose="020B0204020104020204" pitchFamily="34" charset="0"/>
              </a:rPr>
              <a:t>Mambré</a:t>
            </a:r>
            <a:endParaRPr lang="es-ES" i="1" dirty="0">
              <a:solidFill>
                <a:schemeClr val="tx2">
                  <a:lumMod val="75000"/>
                </a:schemeClr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4" name="Через поле - Ucrainian lamentation song">
            <a:hlinkClick r:id="" action="ppaction://media"/>
            <a:extLst>
              <a:ext uri="{FF2B5EF4-FFF2-40B4-BE49-F238E27FC236}">
                <a16:creationId xmlns:a16="http://schemas.microsoft.com/office/drawing/2014/main" id="{DF2C964D-7577-9C29-353A-5D4766577D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26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000">
        <p15:prstTrans prst="wind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CEC47-A773-4ADD-52E9-6AE3CC2DB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9" y="404641"/>
            <a:ext cx="11285598" cy="1468800"/>
          </a:xfrm>
        </p:spPr>
        <p:txBody>
          <a:bodyPr>
            <a:normAutofit/>
          </a:bodyPr>
          <a:lstStyle/>
          <a:p>
            <a:pPr algn="ctr"/>
            <a:r>
              <a:rPr lang="es-ES" sz="2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Lo verdadero se te ofrece. Si deseas retenerlo desaparece.  </a:t>
            </a:r>
            <a:br>
              <a:rPr lang="es-ES" sz="2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sz="2800" dirty="0"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BA4FFD-8132-23D8-9127-F83B94343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1622" y="2275448"/>
            <a:ext cx="10941904" cy="1468799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28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 es posible poseer lo espiritual.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11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Independízate  de cada experiencia.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S" sz="11100" b="1" kern="100" dirty="0">
              <a:solidFill>
                <a:srgbClr val="C00000"/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2800" b="1" kern="100" dirty="0">
                <a:solidFill>
                  <a:schemeClr val="tx1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Si te mantienes en el mero asombro y te entregas,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100" b="1" kern="100" dirty="0">
                <a:solidFill>
                  <a:schemeClr val="tx1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se te ofrece con mayor generosidad. 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3866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9D3A417-1236-D881-B371-C8801B2D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514" y="1166855"/>
            <a:ext cx="8915399" cy="1337099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286510" algn="l"/>
              </a:tabLst>
            </a:pPr>
            <a:r>
              <a:rPr lang="es-ES" sz="2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El ansia o anhelo de Dios es el amor de Dios por ti. </a:t>
            </a:r>
            <a:endParaRPr lang="es-ES" sz="2800" dirty="0">
              <a:latin typeface="+mn-lt"/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1F150C7A-6A7F-C377-A813-805599A33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6914" y="2947916"/>
            <a:ext cx="9593924" cy="2566190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</a:pP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Dios mismo la despierta en ti para revelarte que </a:t>
            </a:r>
          </a:p>
          <a:p>
            <a:pPr algn="ctr">
              <a:lnSpc>
                <a:spcPct val="160000"/>
              </a:lnSpc>
            </a:pP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está aquí y en tu interior.  </a:t>
            </a:r>
            <a:b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sz="3200" b="1" dirty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3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1C3832E-5B8E-D945-D040-DC1E29DFBB89}"/>
              </a:ext>
            </a:extLst>
          </p:cNvPr>
          <p:cNvSpPr txBox="1"/>
          <p:nvPr/>
        </p:nvSpPr>
        <p:spPr>
          <a:xfrm>
            <a:off x="1417371" y="2258954"/>
            <a:ext cx="9987641" cy="2690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ES" sz="3200" b="1" kern="100" dirty="0">
              <a:solidFill>
                <a:srgbClr val="C00000"/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 ellas ya está su Presencia</a:t>
            </a:r>
            <a:r>
              <a:rPr lang="es-ES" sz="3200" b="1" kern="100" dirty="0">
                <a:solidFill>
                  <a:srgbClr val="C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Él las despertó para que encuentres el camino hacia Él.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838DB23-4CDF-A8FF-1919-7D81175A1169}"/>
              </a:ext>
            </a:extLst>
          </p:cNvPr>
          <p:cNvSpPr txBox="1"/>
          <p:nvPr/>
        </p:nvSpPr>
        <p:spPr>
          <a:xfrm>
            <a:off x="1337479" y="904482"/>
            <a:ext cx="10147426" cy="1147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dirty="0"/>
              <a:t>14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Si sientes ansias de Dios, basta que las contemples.</a:t>
            </a:r>
          </a:p>
        </p:txBody>
      </p:sp>
    </p:spTree>
    <p:extLst>
      <p:ext uri="{BB962C8B-B14F-4D97-AF65-F5344CB8AC3E}">
        <p14:creationId xmlns:p14="http://schemas.microsoft.com/office/powerpoint/2010/main" val="1423985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B8C2F-1B34-BEAF-81E9-1789BF78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877" y="449629"/>
            <a:ext cx="9664245" cy="1280890"/>
          </a:xfrm>
        </p:spPr>
        <p:txBody>
          <a:bodyPr>
            <a:normAutofit fontScale="90000"/>
          </a:bodyPr>
          <a:lstStyle/>
          <a:p>
            <a:pPr algn="ctr"/>
            <a:br>
              <a:rPr lang="es-ES" dirty="0"/>
            </a:br>
            <a:r>
              <a:rPr lang="es-ES" sz="31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¿A qué estás apegado?</a:t>
            </a:r>
            <a:br>
              <a:rPr lang="es-ES" dirty="0"/>
            </a:b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A628E9-6287-6090-9BD7-B9143E44BCE5}"/>
              </a:ext>
            </a:extLst>
          </p:cNvPr>
          <p:cNvSpPr txBox="1"/>
          <p:nvPr/>
        </p:nvSpPr>
        <p:spPr>
          <a:xfrm>
            <a:off x="1296538" y="2623651"/>
            <a:ext cx="10029679" cy="1610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buNone/>
              <a:tabLst>
                <a:tab pos="1286510" algn="l"/>
              </a:tabLst>
            </a:pP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Sentirás alivio cuando puedas despedirte de tus apegos.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  <a:buNone/>
              <a:tabLst>
                <a:tab pos="1286510" algn="l"/>
              </a:tabLst>
            </a:pP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Luego te ira mejor en tu  meditación. </a:t>
            </a:r>
          </a:p>
        </p:txBody>
      </p:sp>
    </p:spTree>
    <p:extLst>
      <p:ext uri="{BB962C8B-B14F-4D97-AF65-F5344CB8AC3E}">
        <p14:creationId xmlns:p14="http://schemas.microsoft.com/office/powerpoint/2010/main" val="4104623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E1403-0C11-0629-58BF-4BBE89BC3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2" y="364803"/>
            <a:ext cx="1091820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15</a:t>
            </a:r>
            <a:br>
              <a:rPr lang="es-ES" dirty="0"/>
            </a:br>
            <a:r>
              <a:rPr lang="es-ES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 preguntarte si meditas bien o mal, </a:t>
            </a:r>
            <a:r>
              <a:rPr lang="es-ES" sz="31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vuelves al plano mental.</a:t>
            </a:r>
            <a:br>
              <a:rPr lang="es-ES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ES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sz="31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9AA812-597B-B0F7-01D4-E3B9F6633D86}"/>
              </a:ext>
            </a:extLst>
          </p:cNvPr>
          <p:cNvSpPr txBox="1"/>
          <p:nvPr/>
        </p:nvSpPr>
        <p:spPr>
          <a:xfrm>
            <a:off x="1273792" y="2623651"/>
            <a:ext cx="10918208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rgbClr val="C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Deshazte de ese control. </a:t>
            </a: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meditación es muy simple.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Céntrate en Dios y olvida cómo te va.</a:t>
            </a:r>
          </a:p>
        </p:txBody>
      </p:sp>
    </p:spTree>
    <p:extLst>
      <p:ext uri="{BB962C8B-B14F-4D97-AF65-F5344CB8AC3E}">
        <p14:creationId xmlns:p14="http://schemas.microsoft.com/office/powerpoint/2010/main" val="2052067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5EF87-4B91-E41F-960C-5DF61855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696" y="191069"/>
            <a:ext cx="9587415" cy="12808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ES" dirty="0"/>
              <a:t>16</a:t>
            </a:r>
            <a:br>
              <a:rPr lang="es-ES" dirty="0"/>
            </a:br>
            <a:r>
              <a:rPr lang="es-ES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Luchar contra las cosas </a:t>
            </a:r>
            <a:r>
              <a:rPr lang="es-ES" sz="31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</a:t>
            </a:r>
            <a:r>
              <a:rPr lang="es-ES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apega</a:t>
            </a:r>
            <a:r>
              <a:rPr lang="es-ES" sz="31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rn</a:t>
            </a:r>
            <a:r>
              <a:rPr lang="es-ES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a ellas, </a:t>
            </a:r>
            <a:br>
              <a:rPr lang="es-ES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31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excluye la posibilidad de mantenernos en el presente</a:t>
            </a:r>
            <a:r>
              <a:rPr lang="es-ES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ES" sz="31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29545D-6FFC-6B7B-F016-8CB105464631}"/>
              </a:ext>
            </a:extLst>
          </p:cNvPr>
          <p:cNvSpPr txBox="1"/>
          <p:nvPr/>
        </p:nvSpPr>
        <p:spPr>
          <a:xfrm>
            <a:off x="1683778" y="3143418"/>
            <a:ext cx="9747333" cy="1855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tabLst>
                <a:tab pos="2700020" algn="ctr"/>
                <a:tab pos="5400040" algn="r"/>
              </a:tabLst>
            </a:pP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 la meditación dejamos que lo que está pueda estar </a:t>
            </a:r>
          </a:p>
          <a:p>
            <a:pPr algn="ctr">
              <a:buNone/>
              <a:tabLst>
                <a:tab pos="2700020" algn="ctr"/>
                <a:tab pos="5400040" algn="r"/>
              </a:tabLst>
            </a:pP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 </a:t>
            </a:r>
          </a:p>
          <a:p>
            <a:pPr algn="ctr">
              <a:buNone/>
              <a:tabLst>
                <a:tab pos="2700020" algn="ctr"/>
                <a:tab pos="5400040" algn="r"/>
              </a:tabLst>
            </a:pP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 tratamos de retener lo que acontece.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35786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C3110-0DC2-F942-B129-C9AA87C5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718" y="561908"/>
            <a:ext cx="1045777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17</a:t>
            </a:r>
            <a:br>
              <a:rPr lang="es-ES" dirty="0"/>
            </a:br>
            <a:r>
              <a:rPr lang="es-ES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tu meditación te deprimes porque </a:t>
            </a:r>
            <a:br>
              <a:rPr lang="es-ES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 ocupas más de tus aspectos sombríos que de Dios.  </a:t>
            </a:r>
            <a:br>
              <a:rPr lang="es-ES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ES" dirty="0"/>
            </a:br>
            <a:endParaRPr lang="es-ES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9FAE00-50D7-89E8-DCAD-F7AC67924AC9}"/>
              </a:ext>
            </a:extLst>
          </p:cNvPr>
          <p:cNvSpPr txBox="1"/>
          <p:nvPr/>
        </p:nvSpPr>
        <p:spPr>
          <a:xfrm>
            <a:off x="573206" y="2581332"/>
            <a:ext cx="11618794" cy="1695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Percibe tus sentimientos </a:t>
            </a:r>
            <a:r>
              <a:rPr lang="es-ES" sz="3200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unos segundos</a:t>
            </a: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s-ES" sz="3200" b="1" kern="100" dirty="0">
                <a:solidFill>
                  <a:srgbClr val="C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acéptalos.</a:t>
            </a:r>
            <a:r>
              <a:rPr lang="es-ES" sz="3200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rgbClr val="C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Después, </a:t>
            </a: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aunque sigan molestando, </a:t>
            </a:r>
            <a:r>
              <a:rPr lang="es-ES" sz="36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céntrate por entero en Dios</a:t>
            </a:r>
            <a:r>
              <a:rPr lang="es-ES" sz="3600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467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wind"/>
      </p:transition>
    </mc:Choice>
    <mc:Fallback xmlns="">
      <p:transition spd="slow" advTm="2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3E7A308-44A0-32DC-05FD-B272C5C3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471" y="964397"/>
            <a:ext cx="8915399" cy="1620672"/>
          </a:xfrm>
        </p:spPr>
        <p:txBody>
          <a:bodyPr>
            <a:normAutofit/>
          </a:bodyPr>
          <a:lstStyle/>
          <a:p>
            <a:pPr marL="457200" algn="ctr">
              <a:lnSpc>
                <a:spcPct val="107000"/>
              </a:lnSpc>
            </a:pPr>
            <a:r>
              <a:rPr lang="es-ES" sz="2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Contémplalo a Él.  </a:t>
            </a:r>
            <a:b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040768-68B6-0C30-BC83-1E13D3DF4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527" y="2585069"/>
            <a:ext cx="10835870" cy="1307364"/>
          </a:xfrm>
        </p:spPr>
        <p:txBody>
          <a:bodyPr>
            <a:noAutofit/>
          </a:bodyPr>
          <a:lstStyle/>
          <a:p>
            <a:pPr algn="ctr"/>
            <a:r>
              <a:rPr lang="es-ES" sz="3200" b="1" kern="100" dirty="0">
                <a:solidFill>
                  <a:srgbClr val="C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Él disolverá esos aspectos sombríos dentro de ti, </a:t>
            </a:r>
          </a:p>
          <a:p>
            <a:pPr algn="ctr"/>
            <a:r>
              <a:rPr lang="es-ES" sz="3200" b="1" kern="100" dirty="0">
                <a:solidFill>
                  <a:srgbClr val="C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déjalos en sus manos</a:t>
            </a:r>
          </a:p>
          <a:p>
            <a:pPr algn="ctr"/>
            <a:endParaRPr lang="es-ES" sz="3200" b="1" kern="100" dirty="0">
              <a:solidFill>
                <a:srgbClr val="C00000"/>
              </a:solidFill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3200" b="1" kern="100" dirty="0">
                <a:solidFill>
                  <a:srgbClr val="C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Ocúpate de Él y Él se ocupará de ti.</a:t>
            </a:r>
            <a:br>
              <a:rPr lang="es-ES" sz="3200" kern="100" dirty="0">
                <a:solidFill>
                  <a:srgbClr val="C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sz="3200" dirty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79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97ACD-EAB1-511F-B607-656514056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90" y="346230"/>
            <a:ext cx="1182351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18</a:t>
            </a:r>
            <a:br>
              <a:rPr lang="es-ES" dirty="0"/>
            </a:br>
            <a:r>
              <a:rPr lang="es-ES" sz="32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Desear  “lograr algo” excluye la contemplación. </a:t>
            </a:r>
            <a:br>
              <a:rPr lang="es-ES" sz="32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sz="3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5FF26E-5BF9-7248-41D1-3A86DD4AE779}"/>
              </a:ext>
            </a:extLst>
          </p:cNvPr>
          <p:cNvSpPr txBox="1"/>
          <p:nvPr/>
        </p:nvSpPr>
        <p:spPr>
          <a:xfrm>
            <a:off x="1514901" y="2555249"/>
            <a:ext cx="1022217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Deshazte de tu preocupación por llegar a Dios</a:t>
            </a:r>
            <a:r>
              <a:rPr lang="es-ES" sz="3200" b="1" kern="100" dirty="0">
                <a:solidFill>
                  <a:srgbClr val="C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b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Jesucristo está aquí</a:t>
            </a:r>
            <a:r>
              <a:rPr lang="es-ES" sz="3200" b="1" kern="100" dirty="0">
                <a:solidFill>
                  <a:srgbClr val="C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contigo. </a:t>
            </a:r>
            <a:r>
              <a:rPr lang="es-ES" sz="3200" b="1" kern="100" dirty="0">
                <a:solidFill>
                  <a:srgbClr val="C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 dará lo que necesites . </a:t>
            </a:r>
            <a:b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sz="3200" b="1" dirty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599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25CE4-C2C1-C07E-9CB8-C213AFC34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306" y="3275462"/>
            <a:ext cx="10112539" cy="210000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Mientras dure este proceso puedes sentir tensiones e inquietud. Llévalo con paciencia. </a:t>
            </a:r>
            <a:b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Se disolverán cuando estés dispuesto a seguir </a:t>
            </a:r>
            <a:b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manteniéndote en el presente y a soportar lo que venga.</a:t>
            </a:r>
            <a:b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sz="3200" b="1" dirty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B58FAC-D1B2-EFD4-3230-02EBAE525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1947" y="1175158"/>
            <a:ext cx="10317256" cy="860400"/>
          </a:xfrm>
        </p:spPr>
        <p:txBody>
          <a:bodyPr>
            <a:noAutofit/>
          </a:bodyPr>
          <a:lstStyle/>
          <a:p>
            <a:pPr algn="ctr"/>
            <a:r>
              <a:rPr lang="es-ES" sz="2800" kern="1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En tu interior se moviliza algo que desea ser redimido</a:t>
            </a: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12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A8788B-2DAF-06F1-84A5-8180159F6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594" y="58103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11</a:t>
            </a:r>
            <a:br>
              <a:rPr lang="es-ES" dirty="0"/>
            </a:br>
            <a:r>
              <a:rPr lang="es-ES" dirty="0"/>
              <a:t>T</a:t>
            </a:r>
            <a:r>
              <a:rPr lang="es-ES" sz="36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 enfrentas con enfado a la autoridad.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F8FA09-428B-445C-7B33-36A9923AD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30" y="2201838"/>
            <a:ext cx="12069170" cy="343468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" sz="3200" b="1" kern="100" dirty="0">
              <a:solidFill>
                <a:schemeClr val="tx1"/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s-ES" sz="3200" b="1" kern="100" dirty="0">
                <a:solidFill>
                  <a:srgbClr val="C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Cuando puedas </a:t>
            </a:r>
            <a:r>
              <a:rPr lang="es-ES" sz="3600" b="1" kern="100" dirty="0">
                <a:solidFill>
                  <a:srgbClr val="C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reposar en ti mismo </a:t>
            </a:r>
            <a:r>
              <a:rPr lang="es-ES" sz="3200" b="1" kern="100" dirty="0">
                <a:solidFill>
                  <a:srgbClr val="C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podrás tratar con la autoridad.</a:t>
            </a:r>
          </a:p>
          <a:p>
            <a:pPr algn="ctr">
              <a:buNone/>
            </a:pPr>
            <a:endParaRPr lang="es-ES" sz="3200" b="1" kern="100" dirty="0">
              <a:solidFill>
                <a:srgbClr val="C00000"/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S" sz="36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Tu propia identidad</a:t>
            </a: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: la encuentras en </a:t>
            </a:r>
            <a:r>
              <a:rPr lang="es-ES" sz="36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“la percepción del ser”.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6138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811AD-D424-6FEB-6516-F0A984FE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37" y="528494"/>
            <a:ext cx="11122926" cy="203720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19</a:t>
            </a:r>
            <a:r>
              <a:rPr lang="es-ES" sz="3600" b="1" i="1" kern="100" dirty="0">
                <a:solidFill>
                  <a:srgbClr val="A20000"/>
                </a:solidFill>
                <a:effectLst/>
                <a:ea typeface="Aptos" panose="020B0004020202020204"/>
                <a:cs typeface="Times New Roman" panose="02020603050405020304" pitchFamily="18" charset="0"/>
              </a:rPr>
              <a:t> </a:t>
            </a:r>
            <a:br>
              <a:rPr lang="es-ES" sz="3600" b="1" i="1" kern="100" dirty="0">
                <a:solidFill>
                  <a:srgbClr val="A20000"/>
                </a:solidFill>
                <a:effectLst/>
                <a:ea typeface="Aptos" panose="020B0004020202020204"/>
                <a:cs typeface="Times New Roman" panose="02020603050405020304" pitchFamily="18" charset="0"/>
              </a:rPr>
            </a:br>
            <a:r>
              <a:rPr lang="es-ES" sz="3100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No dejes que </a:t>
            </a:r>
            <a:r>
              <a:rPr lang="es-ES" sz="3100" kern="1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tus pensamientos estén  en el centro </a:t>
            </a:r>
            <a:br>
              <a:rPr lang="es-ES" sz="3100" kern="1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3100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de tu meditación </a:t>
            </a:r>
            <a:br>
              <a:rPr lang="es-ES" sz="3100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ES" sz="3100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ES" sz="3600" b="1" i="1" kern="100" dirty="0">
                <a:solidFill>
                  <a:srgbClr val="A20000"/>
                </a:solidFill>
                <a:effectLst/>
                <a:ea typeface="Aptos" panose="020B0004020202020204"/>
                <a:cs typeface="Times New Roman" panose="02020603050405020304" pitchFamily="18" charset="0"/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D21F8E-57B3-97A7-94F9-71B25ED1FB8E}"/>
              </a:ext>
            </a:extLst>
          </p:cNvPr>
          <p:cNvSpPr txBox="1"/>
          <p:nvPr/>
        </p:nvSpPr>
        <p:spPr>
          <a:xfrm>
            <a:off x="534537" y="2947835"/>
            <a:ext cx="11859905" cy="1944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Que el </a:t>
            </a:r>
            <a:r>
              <a:rPr lang="es-ES" sz="36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“estoy aquí” </a:t>
            </a: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capte tu atención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 modo que los pensamientos pasen a segundo plano,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sin molestia y sin prestarles atención </a:t>
            </a:r>
          </a:p>
        </p:txBody>
      </p:sp>
    </p:spTree>
    <p:extLst>
      <p:ext uri="{BB962C8B-B14F-4D97-AF65-F5344CB8AC3E}">
        <p14:creationId xmlns:p14="http://schemas.microsoft.com/office/powerpoint/2010/main" val="2791658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wind"/>
      </p:transition>
    </mc:Choice>
    <mc:Fallback xmlns="">
      <p:transition spd="slow" advTm="20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EAB739-9B6B-B73C-E505-2B85D7184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748" y="0"/>
            <a:ext cx="9901524" cy="158708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ES" dirty="0"/>
              <a:t>20 </a:t>
            </a:r>
            <a:br>
              <a:rPr lang="es-ES" dirty="0"/>
            </a:br>
            <a:r>
              <a:rPr lang="es-ES" sz="31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La contemplación te muestra el camino para encontrar </a:t>
            </a:r>
            <a:r>
              <a:rPr lang="es-ES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tu estabilidad interior</a:t>
            </a:r>
            <a:r>
              <a:rPr lang="es-ES" sz="31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br>
              <a:rPr lang="es-ES" sz="31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sz="3100" dirty="0"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E2C823-B612-010C-687A-AA80146B63D2}"/>
              </a:ext>
            </a:extLst>
          </p:cNvPr>
          <p:cNvSpPr txBox="1"/>
          <p:nvPr/>
        </p:nvSpPr>
        <p:spPr>
          <a:xfrm>
            <a:off x="1378423" y="2643345"/>
            <a:ext cx="10222173" cy="253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Mantente bien alerta, escucha dentro de ti y descubrirás que </a:t>
            </a:r>
            <a:r>
              <a:rPr lang="es-ES" sz="36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seguridad esencial proviene del ser mismo</a:t>
            </a: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ES" sz="3200" b="1" kern="100" dirty="0">
              <a:solidFill>
                <a:srgbClr val="C00000"/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Esta seguridad esencial </a:t>
            </a:r>
            <a:r>
              <a:rPr lang="es-ES" sz="36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barre todas las inseguridades. </a:t>
            </a:r>
          </a:p>
        </p:txBody>
      </p:sp>
    </p:spTree>
    <p:extLst>
      <p:ext uri="{BB962C8B-B14F-4D97-AF65-F5344CB8AC3E}">
        <p14:creationId xmlns:p14="http://schemas.microsoft.com/office/powerpoint/2010/main" val="2115166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wind"/>
      </p:transition>
    </mc:Choice>
    <mc:Fallback xmlns="">
      <p:transition spd="slow" advTm="20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51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AAD3B-67BD-D9E6-6AD9-F31592193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8316479-77B7-98C1-BDF2-55A684FB4D88}"/>
              </a:ext>
            </a:extLst>
          </p:cNvPr>
          <p:cNvSpPr txBox="1"/>
          <p:nvPr/>
        </p:nvSpPr>
        <p:spPr>
          <a:xfrm>
            <a:off x="2373046" y="5560498"/>
            <a:ext cx="7990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i="1" dirty="0">
                <a:solidFill>
                  <a:schemeClr val="tx2">
                    <a:lumMod val="75000"/>
                  </a:schemeClr>
                </a:solidFill>
                <a:latin typeface="Abadi Extra Light" panose="020B0204020104020204" pitchFamily="34" charset="0"/>
              </a:rPr>
              <a:t>“</a:t>
            </a:r>
            <a:r>
              <a:rPr lang="es-ES" sz="3600" i="1" dirty="0">
                <a:solidFill>
                  <a:schemeClr val="tx2">
                    <a:lumMod val="75000"/>
                  </a:schemeClr>
                </a:solidFill>
                <a:latin typeface="Abadi Extra Light" panose="020B0204020104020204" pitchFamily="34" charset="0"/>
              </a:rPr>
              <a:t>El Santo Nombre”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AEB70B-4465-9DFF-2EA7-6A33EE672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454" y="528061"/>
            <a:ext cx="3315498" cy="4715183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1735086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000">
        <p15:prstTrans prst="wind"/>
      </p:transition>
    </mc:Choice>
    <mc:Fallback xmlns="">
      <p:transition spd="slow" advTm="1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50004-B618-E1AE-C1A7-1ACCB873C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339" y="1083668"/>
            <a:ext cx="10590208" cy="1468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Descubrir </a:t>
            </a:r>
            <a:r>
              <a:rPr lang="es-ES" sz="36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el ser interior que te sostiene</a:t>
            </a:r>
            <a:r>
              <a:rPr lang="es-ES" sz="32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es-ES" sz="32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32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te da seguridad e independencia. </a:t>
            </a:r>
            <a:br>
              <a:rPr lang="es-ES" sz="2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sz="2800" dirty="0">
              <a:latin typeface="+mn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0F6780-1DD8-31BB-F3A2-8B4277ADE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7532" y="3021864"/>
            <a:ext cx="10041571" cy="2266307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500" b="1" kern="100" dirty="0">
                <a:solidFill>
                  <a:srgbClr val="C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Encontrarás </a:t>
            </a:r>
            <a:r>
              <a:rPr lang="es-ES" sz="35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un </a:t>
            </a:r>
            <a:r>
              <a:rPr lang="es-ES" sz="36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sentimiento de autovaloración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5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que no podrán arrebatarte los demás con sus opiniones sobre ti.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5751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0713EDF-6865-E60D-1A13-75B371207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083" y="1005385"/>
            <a:ext cx="10266654" cy="1148862"/>
          </a:xfrm>
        </p:spPr>
        <p:txBody>
          <a:bodyPr>
            <a:noAutofit/>
          </a:bodyPr>
          <a:lstStyle/>
          <a:p>
            <a:r>
              <a:rPr lang="es-ES" sz="2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Deja de seguir rumiando tus sentimientos de inferioridad.  </a:t>
            </a:r>
            <a:br>
              <a:rPr lang="es-ES" sz="2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sz="2800" dirty="0"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6403D8-8D36-6A47-4C7B-1FAE92904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1355620"/>
            <a:ext cx="11179126" cy="489278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Mira lo que proviene de Dios</a:t>
            </a:r>
            <a:r>
              <a:rPr lang="es-ES" sz="3600" b="1" kern="100" dirty="0">
                <a:solidFill>
                  <a:srgbClr val="C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kern="100" dirty="0">
                <a:solidFill>
                  <a:srgbClr val="C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 de tu verdadero centro.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rgbClr val="C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Te </a:t>
            </a: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asentarás sobre </a:t>
            </a:r>
            <a:r>
              <a:rPr lang="es-ES" sz="36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una base inconmovible.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tx1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es-ES" sz="3200" b="1" kern="100" dirty="0">
                <a:solidFill>
                  <a:schemeClr val="tx1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 tendrás que alimentar tu autovaloración con logros. 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6852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80AA6C9-3F2A-0EB1-39A8-730401781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194" y="541781"/>
            <a:ext cx="10730888" cy="16956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2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No puedes decir el “sí” porque </a:t>
            </a:r>
            <a:br>
              <a:rPr lang="es-ES" sz="2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2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todavía hay demasiado “no” dentro de ti.</a:t>
            </a:r>
            <a:br>
              <a:rPr lang="es-ES" sz="2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sz="2800" dirty="0"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1F5B49-5A7C-9C71-7AEA-78C0C0403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6885" y="2357099"/>
            <a:ext cx="10843429" cy="410924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Mira hacia tu interior : siente si surge un “no” o un “sí”.</a:t>
            </a:r>
            <a:r>
              <a:rPr lang="es-ES" sz="3200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 pienses en tus problemas …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tx1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Atiende a lo que viene de dentro y </a:t>
            </a:r>
            <a:r>
              <a:rPr lang="es-ES" sz="3600" b="1" kern="100" dirty="0">
                <a:solidFill>
                  <a:schemeClr val="tx1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dale curso libre</a:t>
            </a:r>
            <a:r>
              <a:rPr lang="es-ES" sz="3600" kern="100" dirty="0">
                <a:solidFill>
                  <a:schemeClr val="tx1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115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E1A09-E366-F0CF-171D-52C51BEB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747" y="359554"/>
            <a:ext cx="10863166" cy="142200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dirty="0"/>
              <a:t>12</a:t>
            </a:r>
            <a:br>
              <a:rPr lang="es-ES" dirty="0"/>
            </a:br>
            <a:r>
              <a:rPr lang="es-ES" sz="3100" kern="1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</a:t>
            </a:r>
            <a:r>
              <a:rPr lang="es-ES" sz="3100" kern="1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editas presionado por un </a:t>
            </a:r>
            <a:r>
              <a:rPr lang="es-ES" kern="1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afán de rendimiento</a:t>
            </a:r>
            <a:r>
              <a:rPr lang="es-ES" sz="3100" kern="1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br>
              <a:rPr lang="es-ES" sz="3100" kern="1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ES" sz="4000" dirty="0"/>
            </a:br>
            <a:r>
              <a:rPr lang="es-ES" sz="4000" b="1" kern="100" dirty="0">
                <a:solidFill>
                  <a:srgbClr val="C00000"/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C</a:t>
            </a:r>
            <a:r>
              <a:rPr lang="es-ES" sz="40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ambia tu motivación</a:t>
            </a:r>
            <a:r>
              <a:rPr lang="es-ES" sz="4000" b="1" kern="100" dirty="0">
                <a:solidFill>
                  <a:srgbClr val="C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s-ES" sz="4000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br>
              <a:rPr lang="es-ES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s-ES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scucha hacia el interior de ti mismo para ver si  detectas allí </a:t>
            </a:r>
            <a:r>
              <a:rPr lang="es-ES" sz="40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un ansia de Dios</a:t>
            </a:r>
            <a:r>
              <a:rPr lang="es-ES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s-ES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 lo esencial, del verdadero hogar</a:t>
            </a:r>
            <a:r>
              <a:rPr lang="es-ES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br>
              <a:rPr lang="es-ES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es-ES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34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1C83C8A-97F7-E6A8-C6D6-9C632B94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826" y="311960"/>
            <a:ext cx="10998174" cy="3117040"/>
          </a:xfrm>
        </p:spPr>
        <p:txBody>
          <a:bodyPr>
            <a:normAutofit/>
          </a:bodyPr>
          <a:lstStyle/>
          <a:p>
            <a:pPr algn="ctr"/>
            <a:r>
              <a:rPr lang="es-ES" sz="32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El ansia de Dios es la fuerza que conduce a la contemplación y a la quietud. </a:t>
            </a:r>
            <a:br>
              <a:rPr lang="es-ES" sz="32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sz="3200" dirty="0"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0ACA56-EE00-7C88-75A1-7D2341AB8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0062" y="2651067"/>
            <a:ext cx="8915399" cy="3341769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5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  afán por rendir desaparece y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5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 meditamos porque sea nuestra obligación,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5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sino por un interés vivo en hacerlo</a:t>
            </a:r>
            <a:r>
              <a:rPr lang="es-ES" sz="3500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4756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E08678-D821-71B3-642A-18D65C70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28" y="1063049"/>
            <a:ext cx="11830929" cy="1468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2800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Encuentra en tu interior </a:t>
            </a:r>
            <a:r>
              <a:rPr lang="es-ES" sz="3200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el anhelo de Dios</a:t>
            </a:r>
            <a:r>
              <a:rPr lang="es-ES" sz="2800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br>
              <a:rPr lang="es-ES" sz="2800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2800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de </a:t>
            </a:r>
            <a:r>
              <a:rPr lang="es-ES" sz="3200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ser uno con tu ser esencial.</a:t>
            </a:r>
            <a:br>
              <a:rPr lang="es-ES" sz="32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sz="3200" dirty="0"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0D1F00-CD9E-2032-2385-3BC45010F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495" y="2878046"/>
            <a:ext cx="11193194" cy="3094328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solidFill>
                  <a:srgbClr val="C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prende a </a:t>
            </a:r>
            <a:r>
              <a:rPr lang="es-ES" sz="36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escuchar ese anhelo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 las presiones pasarán a segundo plano.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9912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779A1-18D1-5338-5541-F14EDDA0B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77" y="530089"/>
            <a:ext cx="1079492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13 </a:t>
            </a:r>
            <a:br>
              <a:rPr lang="es-ES" dirty="0"/>
            </a:br>
            <a:r>
              <a:rPr lang="es-ES" sz="3100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Ábrete por completo y tantea en tu propio interior.</a:t>
            </a:r>
            <a:br>
              <a:rPr lang="es-ES" sz="31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sz="3100" dirty="0">
              <a:latin typeface="+mn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3ECF94-6963-4659-8B35-DE4FD2728FB0}"/>
              </a:ext>
            </a:extLst>
          </p:cNvPr>
          <p:cNvSpPr txBox="1"/>
          <p:nvPr/>
        </p:nvSpPr>
        <p:spPr>
          <a:xfrm>
            <a:off x="1113868" y="2663193"/>
            <a:ext cx="10794928" cy="2301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rgbClr val="C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ate cuenta si sientes y cómo sientes la presencia de Dios. 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Sé todo oídos</a:t>
            </a:r>
            <a:r>
              <a:rPr lang="es-ES" sz="3200" b="1" kern="100" dirty="0">
                <a:solidFill>
                  <a:srgbClr val="C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: e</a:t>
            </a: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scucha y nada más.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S" sz="3200" b="1" kern="100" dirty="0">
              <a:solidFill>
                <a:srgbClr val="C00000"/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944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00">
        <p15:prstTrans prst="wind"/>
      </p:transition>
    </mc:Choice>
    <mc:Fallback xmlns="">
      <p:transition spd="slow" advTm="19000">
        <p:fade/>
      </p:transition>
    </mc:Fallback>
  </mc:AlternateContent>
</p:sld>
</file>

<file path=ppt/theme/theme1.xml><?xml version="1.0" encoding="utf-8"?>
<a:theme xmlns:a="http://schemas.openxmlformats.org/drawingml/2006/main" name="Espiral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3112</TotalTime>
  <Words>801</Words>
  <Application>Microsoft Office PowerPoint</Application>
  <PresentationFormat>Panorámica</PresentationFormat>
  <Paragraphs>81</Paragraphs>
  <Slides>23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Abadi Extra Light</vt:lpstr>
      <vt:lpstr>Aptos</vt:lpstr>
      <vt:lpstr>Arial</vt:lpstr>
      <vt:lpstr>Bradley Hand ITC</vt:lpstr>
      <vt:lpstr>Century Gothic</vt:lpstr>
      <vt:lpstr>Wingdings 3</vt:lpstr>
      <vt:lpstr>Espiral</vt:lpstr>
      <vt:lpstr>Algunas claves</vt:lpstr>
      <vt:lpstr>11 Te enfrentas con enfado a la autoridad.</vt:lpstr>
      <vt:lpstr>Descubrir el ser interior que te sostiene  te da seguridad e independencia.  </vt:lpstr>
      <vt:lpstr>Deja de seguir rumiando tus sentimientos de inferioridad.   </vt:lpstr>
      <vt:lpstr>No puedes decir el “sí” porque  todavía hay demasiado “no” dentro de ti. </vt:lpstr>
      <vt:lpstr>12 Meditas presionado por un afán de rendimiento.   Cambia tu motivación:   Escucha hacia el interior de ti mismo para ver si  detectas allí un ansia de Dios, de lo esencial, del verdadero hogar.   </vt:lpstr>
      <vt:lpstr>El ansia de Dios es la fuerza que conduce a la contemplación y a la quietud.  </vt:lpstr>
      <vt:lpstr>Encuentra en tu interior el anhelo de Dios,  de ser uno con tu ser esencial. </vt:lpstr>
      <vt:lpstr>13  Ábrete por completo y tantea en tu propio interior. </vt:lpstr>
      <vt:lpstr>Lo verdadero se te ofrece. Si deseas retenerlo desaparece.   </vt:lpstr>
      <vt:lpstr>El ansia o anhelo de Dios es el amor de Dios por ti. </vt:lpstr>
      <vt:lpstr>Presentación de PowerPoint</vt:lpstr>
      <vt:lpstr> ¿A qué estás apegado? </vt:lpstr>
      <vt:lpstr>15 Al preguntarte si meditas bien o mal,  vuelves al plano mental.  </vt:lpstr>
      <vt:lpstr>16 Luchar contra las cosas o apegarnos a ellas,  excluye la posibilidad de mantenernos en el presente.</vt:lpstr>
      <vt:lpstr>17 En tu meditación te deprimes porque  te ocupas más de tus aspectos sombríos que de Dios.    </vt:lpstr>
      <vt:lpstr>Contémplalo a Él.    </vt:lpstr>
      <vt:lpstr>18 Desear  “lograr algo” excluye la contemplación.  </vt:lpstr>
      <vt:lpstr> Mientras dure este proceso puedes sentir tensiones e inquietud. Llévalo con paciencia.   Se disolverán cuando estés dispuesto a seguir  manteniéndote en el presente y a soportar lo que venga. </vt:lpstr>
      <vt:lpstr>19  No dejes que tus pensamientos estén  en el centro  de tu meditación    </vt:lpstr>
      <vt:lpstr>20  La contemplación te muestra el camino para encontrar tu estabilidad interior.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Diálogos</dc:title>
  <dc:creator>Pilar Sanchez Orozco</dc:creator>
  <cp:lastModifiedBy>Pilar Sanchez Orozco</cp:lastModifiedBy>
  <cp:revision>73</cp:revision>
  <dcterms:created xsi:type="dcterms:W3CDTF">2024-12-07T19:32:59Z</dcterms:created>
  <dcterms:modified xsi:type="dcterms:W3CDTF">2025-05-19T20:46:00Z</dcterms:modified>
</cp:coreProperties>
</file>