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92" r:id="rId3"/>
    <p:sldId id="293" r:id="rId4"/>
    <p:sldId id="304" r:id="rId5"/>
    <p:sldId id="305" r:id="rId6"/>
    <p:sldId id="295" r:id="rId7"/>
    <p:sldId id="296" r:id="rId8"/>
    <p:sldId id="306" r:id="rId9"/>
    <p:sldId id="297" r:id="rId10"/>
    <p:sldId id="307" r:id="rId11"/>
    <p:sldId id="308" r:id="rId12"/>
    <p:sldId id="298" r:id="rId13"/>
    <p:sldId id="309" r:id="rId14"/>
    <p:sldId id="299" r:id="rId15"/>
    <p:sldId id="310" r:id="rId16"/>
    <p:sldId id="311" r:id="rId17"/>
    <p:sldId id="312" r:id="rId18"/>
    <p:sldId id="300" r:id="rId19"/>
    <p:sldId id="313" r:id="rId20"/>
    <p:sldId id="301" r:id="rId21"/>
    <p:sldId id="315" r:id="rId22"/>
    <p:sldId id="316" r:id="rId23"/>
    <p:sldId id="280" r:id="rId24"/>
    <p:sldId id="302" r:id="rId25"/>
    <p:sldId id="30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3FF"/>
    <a:srgbClr val="A20000"/>
    <a:srgbClr val="FFFFBD"/>
    <a:srgbClr val="FFEA75"/>
    <a:srgbClr val="FFFA8A"/>
    <a:srgbClr val="94FDAE"/>
    <a:srgbClr val="EBF8FF"/>
    <a:srgbClr val="E4FFB5"/>
    <a:srgbClr val="E1FFFF"/>
    <a:srgbClr val="EFF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84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0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39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0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300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56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93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42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7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2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1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4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VE MARIA¡¡¡¡- HEBREO- HARPA">
            <a:hlinkClick r:id="" action="ppaction://media"/>
            <a:extLst>
              <a:ext uri="{FF2B5EF4-FFF2-40B4-BE49-F238E27FC236}">
                <a16:creationId xmlns:a16="http://schemas.microsoft.com/office/drawing/2014/main" id="{7987822D-B384-9BAA-4657-9CF54A078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E29B407-1F38-433B-9D46-AD04DA1CE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0"/>
            <a:ext cx="8915399" cy="2262781"/>
          </a:xfrm>
        </p:spPr>
        <p:txBody>
          <a:bodyPr>
            <a:normAutofit/>
          </a:bodyPr>
          <a:lstStyle/>
          <a:p>
            <a:r>
              <a:rPr lang="es-ES" dirty="0"/>
              <a:t>Algunas claves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1DFC07-8A8C-4018-B037-F50FCF5AF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780" y="4226730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Ejercicios de contemplación. Franz </a:t>
            </a:r>
            <a:r>
              <a:rPr lang="es-ES" sz="2800" dirty="0" err="1">
                <a:solidFill>
                  <a:schemeClr val="accent1">
                    <a:lumMod val="50000"/>
                  </a:schemeClr>
                </a:solidFill>
              </a:rPr>
              <a:t>Jalics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Tiempo 6 :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La disposición 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para el sufrimiento.</a:t>
            </a:r>
          </a:p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Practica contemplativa: El nombre de “María”(segunda parte)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9CF7B-0F59-8D85-17A3-F5BC6E9E4E6E}"/>
              </a:ext>
            </a:extLst>
          </p:cNvPr>
          <p:cNvSpPr txBox="1"/>
          <p:nvPr/>
        </p:nvSpPr>
        <p:spPr>
          <a:xfrm rot="16200000">
            <a:off x="8841201" y="3136613"/>
            <a:ext cx="532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Materiales elaborados desde la “Fraternidad de Santo Nombre.” Pilar de </a:t>
            </a:r>
            <a:r>
              <a:rPr lang="es-ES" sz="1600" i="1" dirty="0" err="1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Mambré</a:t>
            </a:r>
            <a:endParaRPr lang="es-ES" i="1" dirty="0">
              <a:solidFill>
                <a:schemeClr val="tx2">
                  <a:lumMod val="75000"/>
                </a:schemeClr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2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42F4F-AA2B-EC96-5F7E-252664BA9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19F68CC-74EA-203A-0424-94A32284B6B2}"/>
              </a:ext>
            </a:extLst>
          </p:cNvPr>
          <p:cNvSpPr txBox="1"/>
          <p:nvPr/>
        </p:nvSpPr>
        <p:spPr>
          <a:xfrm>
            <a:off x="1419366" y="2520515"/>
            <a:ext cx="10317708" cy="289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uscas a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mismo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buscas lograr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pensamientos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claros y serenos para “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mejorar tu situación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”?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Pon tu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atención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exclusividad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7ED83A-032C-1468-EDA9-8FBB0598D716}"/>
              </a:ext>
            </a:extLst>
          </p:cNvPr>
          <p:cNvSpPr txBox="1"/>
          <p:nvPr/>
        </p:nvSpPr>
        <p:spPr>
          <a:xfrm>
            <a:off x="900751" y="857366"/>
            <a:ext cx="113549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 los momentos de meditación </a:t>
            </a:r>
          </a:p>
          <a:p>
            <a:pPr algn="ctr"/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 hay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nada más importante que Dios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mismo. 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7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AF63E-76EB-DE95-4070-014FA7326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4FA608-D474-171B-8EE0-499BF5B1ACF4}"/>
              </a:ext>
            </a:extLst>
          </p:cNvPr>
          <p:cNvSpPr txBox="1"/>
          <p:nvPr/>
        </p:nvSpPr>
        <p:spPr>
          <a:xfrm>
            <a:off x="955343" y="1987761"/>
            <a:ext cx="11027390" cy="313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olvidas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tus preocupaciones y obligaciones,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pasado y tu futuro…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kern="100" dirty="0">
              <a:solidFill>
                <a:srgbClr val="00206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te consagras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 entero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la presencia de Jesucristo…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fijando la atención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constantemente en él.</a:t>
            </a:r>
            <a:endParaRPr lang="es-ES" sz="3200" kern="100" dirty="0">
              <a:solidFill>
                <a:srgbClr val="00206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9092E4A-B859-4D99-4095-3F9ADA03E215}"/>
              </a:ext>
            </a:extLst>
          </p:cNvPr>
          <p:cNvSpPr txBox="1"/>
          <p:nvPr/>
        </p:nvSpPr>
        <p:spPr>
          <a:xfrm>
            <a:off x="780197" y="626256"/>
            <a:ext cx="10631605" cy="51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8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Tu tiempo de oración será </a:t>
            </a:r>
            <a:r>
              <a:rPr lang="es-ES" sz="2800" b="1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oración contemplativa</a:t>
            </a:r>
            <a:r>
              <a:rPr lang="es-ES" sz="2800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7751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5EF87-4B91-E41F-960C-5DF61855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23" y="0"/>
            <a:ext cx="10264489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16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Siento que </a:t>
            </a:r>
            <a:r>
              <a:rPr lang="es-ES" sz="31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Dios</a:t>
            </a: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es el apoyo último de mi vida, y al tiempo, siento </a:t>
            </a:r>
            <a:r>
              <a:rPr lang="es-ES" sz="31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resistencia </a:t>
            </a: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contra él.</a:t>
            </a:r>
            <a:br>
              <a:rPr lang="es-ES" sz="31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br>
              <a:rPr lang="es-ES" sz="3100" dirty="0">
                <a:solidFill>
                  <a:srgbClr val="002060"/>
                </a:solidFill>
                <a:latin typeface="+mn-lt"/>
              </a:rPr>
            </a:br>
            <a:endParaRPr lang="es-ES" sz="3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29545D-6FFC-6B7B-F016-8CB105464631}"/>
              </a:ext>
            </a:extLst>
          </p:cNvPr>
          <p:cNvSpPr txBox="1"/>
          <p:nvPr/>
        </p:nvSpPr>
        <p:spPr>
          <a:xfrm>
            <a:off x="1916093" y="2971716"/>
            <a:ext cx="93515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Involuntariamente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 tienes “</a:t>
            </a:r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algo” que se opone 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a Dios </a:t>
            </a:r>
          </a:p>
          <a:p>
            <a:pPr algn="ctr"/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y que </a:t>
            </a:r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pretende decirte algo. </a:t>
            </a:r>
          </a:p>
          <a:p>
            <a:pPr algn="ctr"/>
            <a:endParaRPr lang="es-ES" sz="32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Admite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 esta resistencia y </a:t>
            </a:r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contémplala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78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5568-032F-4CA3-F118-E73F972C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DB6F9-2708-86B5-3490-EAC9672AC906}"/>
              </a:ext>
            </a:extLst>
          </p:cNvPr>
          <p:cNvSpPr txBox="1"/>
          <p:nvPr/>
        </p:nvSpPr>
        <p:spPr>
          <a:xfrm>
            <a:off x="1241945" y="1748598"/>
            <a:ext cx="10713493" cy="290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erás 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como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crece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la confianza 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que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interior es bueno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200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solidFill>
                <a:schemeClr val="accent1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Luego, </a:t>
            </a: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vuelve a tus manos y al nombre:</a:t>
            </a:r>
            <a:endParaRPr lang="es-ES" sz="3200" kern="100" dirty="0">
              <a:solidFill>
                <a:schemeClr val="accent1">
                  <a:lumMod val="50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 lo que proviene de allí</a:t>
            </a:r>
            <a:r>
              <a:rPr lang="es-ES" sz="3200" kern="100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de la realidad.</a:t>
            </a:r>
            <a:endParaRPr lang="es-ES" sz="3200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48255C-AC4B-B3E9-F477-772B46429B97}"/>
              </a:ext>
            </a:extLst>
          </p:cNvPr>
          <p:cNvSpPr txBox="1"/>
          <p:nvPr/>
        </p:nvSpPr>
        <p:spPr>
          <a:xfrm>
            <a:off x="1926039" y="4980882"/>
            <a:ext cx="934530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Dios </a:t>
            </a:r>
            <a:r>
              <a:rPr lang="es-ES" sz="28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mismo disolverá estas resistencias </a:t>
            </a:r>
            <a:r>
              <a:rPr lang="es-ES" sz="28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tienes contra él.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58850E-BB40-CBA5-34D5-2335A8547E6D}"/>
              </a:ext>
            </a:extLst>
          </p:cNvPr>
          <p:cNvSpPr txBox="1"/>
          <p:nvPr/>
        </p:nvSpPr>
        <p:spPr>
          <a:xfrm>
            <a:off x="2552131" y="477251"/>
            <a:ext cx="7639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kern="1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Contempla</a:t>
            </a:r>
            <a:r>
              <a:rPr lang="es-ES" sz="2800" kern="1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tus resistencias, tus </a:t>
            </a:r>
            <a:r>
              <a:rPr lang="es-ES" sz="2800" b="1" kern="1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miedos</a:t>
            </a:r>
            <a:r>
              <a:rPr lang="es-ES" sz="2800" kern="100" dirty="0">
                <a:solidFill>
                  <a:schemeClr val="accent1">
                    <a:lumMod val="50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9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C3110-0DC2-F942-B129-C9AA87C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198" y="326877"/>
            <a:ext cx="1078480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17</a:t>
            </a:r>
            <a:br>
              <a:rPr lang="es-ES" dirty="0"/>
            </a:b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Me siento </a:t>
            </a:r>
            <a:r>
              <a:rPr lang="es-ES" sz="31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disperso</a:t>
            </a: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y con </a:t>
            </a:r>
            <a:r>
              <a:rPr lang="es-ES" sz="31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indiferencia</a:t>
            </a: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…. ¿</a:t>
            </a:r>
            <a:r>
              <a:rPr lang="es-ES" sz="3100" b="1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Qué debo hacer</a:t>
            </a:r>
            <a:r>
              <a:rPr lang="es-ES" sz="31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  <a:br>
              <a:rPr lang="es-ES" sz="3100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br>
              <a:rPr lang="es-ES" sz="3100" dirty="0">
                <a:solidFill>
                  <a:srgbClr val="002060"/>
                </a:solidFill>
                <a:latin typeface="+mn-lt"/>
              </a:rPr>
            </a:br>
            <a:endParaRPr lang="es-ES" sz="31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FE5737-A0B1-BC1E-FC3B-CA8180ABFCD4}"/>
              </a:ext>
            </a:extLst>
          </p:cNvPr>
          <p:cNvSpPr txBox="1"/>
          <p:nvPr/>
        </p:nvSpPr>
        <p:spPr>
          <a:xfrm>
            <a:off x="668740" y="2462705"/>
            <a:ext cx="114122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En el ámbito de lo contemplativo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no logras nada con “el debo…”. </a:t>
            </a:r>
          </a:p>
          <a:p>
            <a:pPr algn="ctr"/>
            <a:endParaRPr lang="es-ES" sz="3200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El camino se abre 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si hay un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interés vivo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, si me pregunto: </a:t>
            </a:r>
          </a:p>
          <a:p>
            <a:pPr algn="ctr">
              <a:lnSpc>
                <a:spcPct val="150000"/>
              </a:lnSpc>
            </a:pP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¿qué me llega de allí?.</a:t>
            </a:r>
          </a:p>
          <a:p>
            <a:endParaRPr lang="es-ES" sz="3600" b="1" dirty="0">
              <a:solidFill>
                <a:srgbClr val="A2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7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9F5F851-EA18-A688-3639-F38AA228BE23}"/>
              </a:ext>
            </a:extLst>
          </p:cNvPr>
          <p:cNvSpPr txBox="1"/>
          <p:nvPr/>
        </p:nvSpPr>
        <p:spPr>
          <a:xfrm>
            <a:off x="846162" y="2083961"/>
            <a:ext cx="11054686" cy="3536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determinación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rece cuando sabemos lo que deseamos,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hacia dónde estamos orientados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no lo sabes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primer lugar,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percibe en ti esa desorientación.</a:t>
            </a:r>
            <a:endParaRPr lang="es-ES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9F422B-E937-11BC-C636-63F980A569BD}"/>
              </a:ext>
            </a:extLst>
          </p:cNvPr>
          <p:cNvSpPr txBox="1"/>
          <p:nvPr/>
        </p:nvSpPr>
        <p:spPr>
          <a:xfrm>
            <a:off x="846162" y="719916"/>
            <a:ext cx="11054686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determinación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es una condición previa de la meditación. </a:t>
            </a:r>
          </a:p>
        </p:txBody>
      </p:sp>
    </p:spTree>
    <p:extLst>
      <p:ext uri="{BB962C8B-B14F-4D97-AF65-F5344CB8AC3E}">
        <p14:creationId xmlns:p14="http://schemas.microsoft.com/office/powerpoint/2010/main" val="337693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9D77E-4A92-524D-8D56-546792ABB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3128D1-4214-8D82-6955-F19B1C28BA9B}"/>
              </a:ext>
            </a:extLst>
          </p:cNvPr>
          <p:cNvSpPr txBox="1"/>
          <p:nvPr/>
        </p:nvSpPr>
        <p:spPr>
          <a:xfrm>
            <a:off x="1651379" y="2450507"/>
            <a:ext cx="9621672" cy="343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Todo ser humano lleva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 menos un soplo de este anhelo 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dentro de sí. </a:t>
            </a:r>
            <a:endParaRPr lang="es-ES" sz="3200" kern="100" dirty="0"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solidFill>
                <a:srgbClr val="00206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siempre es sensible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pero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siempre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está presente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solidFill>
                  <a:srgbClr val="EE000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58DB71-7FE3-DF96-141C-7D441635FEF6}"/>
              </a:ext>
            </a:extLst>
          </p:cNvPr>
          <p:cNvSpPr txBox="1"/>
          <p:nvPr/>
        </p:nvSpPr>
        <p:spPr>
          <a:xfrm>
            <a:off x="1023582" y="767819"/>
            <a:ext cx="10877266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verdadero </a:t>
            </a:r>
            <a:r>
              <a:rPr lang="es-ES" sz="28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motor</a:t>
            </a:r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la meditación es </a:t>
            </a:r>
            <a:r>
              <a:rPr lang="es-ES" sz="28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anhelo de Dios</a:t>
            </a:r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2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7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1457-7B6B-3E9D-FD29-E129A5E8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8A8E25-E197-8904-A555-B1A1C33A9883}"/>
              </a:ext>
            </a:extLst>
          </p:cNvPr>
          <p:cNvSpPr txBox="1"/>
          <p:nvPr/>
        </p:nvSpPr>
        <p:spPr>
          <a:xfrm>
            <a:off x="370764" y="2159382"/>
            <a:ext cx="11778018" cy="317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 despertará </a:t>
            </a:r>
            <a:r>
              <a:rPr lang="es-ES" sz="36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pasión por buscar a Dios</a:t>
            </a: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6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entregarse</a:t>
            </a: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a él, servirle y alabarle.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Solo entonces </a:t>
            </a:r>
            <a:r>
              <a:rPr lang="es-ES" sz="36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estarás</a:t>
            </a: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6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la oración </a:t>
            </a:r>
            <a:r>
              <a:rPr lang="es-ES" sz="36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totalmente despierto</a:t>
            </a:r>
            <a:r>
              <a:rPr lang="es-ES" sz="36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9154A6-FA61-31E9-5588-F81424F611AC}"/>
              </a:ext>
            </a:extLst>
          </p:cNvPr>
          <p:cNvSpPr txBox="1"/>
          <p:nvPr/>
        </p:nvSpPr>
        <p:spPr>
          <a:xfrm>
            <a:off x="284328" y="1012031"/>
            <a:ext cx="11864454" cy="51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Contempla</a:t>
            </a:r>
            <a:r>
              <a:rPr lang="es-ES" sz="28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tu anhelo de Dios.</a:t>
            </a:r>
            <a:endParaRPr lang="es-ES" sz="28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4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97ACD-EAB1-511F-B607-6565140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139" y="0"/>
            <a:ext cx="10372300" cy="241565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sz="3100" dirty="0">
                <a:solidFill>
                  <a:schemeClr val="bg2">
                    <a:lumMod val="25000"/>
                  </a:schemeClr>
                </a:solidFill>
              </a:rPr>
              <a:t>18</a:t>
            </a:r>
            <a:br>
              <a:rPr lang="es-ES" dirty="0"/>
            </a:br>
            <a:r>
              <a:rPr lang="es-ES" sz="3100" b="1" dirty="0">
                <a:solidFill>
                  <a:srgbClr val="002060"/>
                </a:solidFill>
                <a:latin typeface="+mn-lt"/>
              </a:rPr>
              <a:t>Vente al presente</a:t>
            </a:r>
            <a:r>
              <a:rPr lang="es-ES" sz="3100" dirty="0">
                <a:solidFill>
                  <a:srgbClr val="002060"/>
                </a:solidFill>
                <a:latin typeface="+mn-lt"/>
              </a:rPr>
              <a:t>, escucha hacia el interior de tus manos “hasta que </a:t>
            </a:r>
            <a:r>
              <a:rPr lang="es-ES" sz="3100" b="1" dirty="0">
                <a:solidFill>
                  <a:srgbClr val="002060"/>
                </a:solidFill>
                <a:latin typeface="+mn-lt"/>
              </a:rPr>
              <a:t>te percibas y sientas que existes”</a:t>
            </a:r>
            <a:r>
              <a:rPr lang="es-ES" sz="3100" dirty="0">
                <a:solidFill>
                  <a:srgbClr val="002060"/>
                </a:solidFill>
                <a:latin typeface="+mn-lt"/>
              </a:rPr>
              <a:t>. </a:t>
            </a:r>
            <a:br>
              <a:rPr lang="es-ES" sz="3100" dirty="0">
                <a:solidFill>
                  <a:srgbClr val="002060"/>
                </a:solidFill>
                <a:latin typeface="+mn-lt"/>
              </a:rPr>
            </a:br>
            <a:br>
              <a:rPr lang="es-ES" dirty="0"/>
            </a:br>
            <a:endParaRPr lang="es-ES" sz="4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B4B06C-C963-20C6-EFDA-AF940F939667}"/>
              </a:ext>
            </a:extLst>
          </p:cNvPr>
          <p:cNvSpPr txBox="1"/>
          <p:nvPr/>
        </p:nvSpPr>
        <p:spPr>
          <a:xfrm>
            <a:off x="782471" y="3019547"/>
            <a:ext cx="116460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Te identificarás más contigo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 misma</a:t>
            </a:r>
          </a:p>
          <a:p>
            <a:pPr algn="ctr"/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 </a:t>
            </a:r>
          </a:p>
          <a:p>
            <a:pPr algn="ctr"/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y </a:t>
            </a:r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dejarás de compararte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 con otros. </a:t>
            </a:r>
          </a:p>
        </p:txBody>
      </p:sp>
    </p:spTree>
    <p:extLst>
      <p:ext uri="{BB962C8B-B14F-4D97-AF65-F5344CB8AC3E}">
        <p14:creationId xmlns:p14="http://schemas.microsoft.com/office/powerpoint/2010/main" val="406659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D2581A0-92FC-79DD-59B6-4D76F526964A}"/>
              </a:ext>
            </a:extLst>
          </p:cNvPr>
          <p:cNvSpPr txBox="1"/>
          <p:nvPr/>
        </p:nvSpPr>
        <p:spPr>
          <a:xfrm>
            <a:off x="922929" y="2365868"/>
            <a:ext cx="11032510" cy="427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ser uno con la causa primigenia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verdadera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seguridad y protección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T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seguridad brota de adentro 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permite que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surja el amor y la unión con los demás. </a:t>
            </a:r>
            <a:endParaRPr lang="es-ES" sz="3200" b="1" kern="100" dirty="0"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i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C24308-4BFA-EAFB-F42F-F3F66DBFD365}"/>
              </a:ext>
            </a:extLst>
          </p:cNvPr>
          <p:cNvSpPr txBox="1"/>
          <p:nvPr/>
        </p:nvSpPr>
        <p:spPr>
          <a:xfrm>
            <a:off x="2091519" y="775480"/>
            <a:ext cx="8662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vivencia </a:t>
            </a:r>
            <a:r>
              <a:rPr lang="es-ES" sz="28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“aquí estoy” </a:t>
            </a:r>
            <a:r>
              <a:rPr lang="es-ES" sz="28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descansa en sí misma.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5159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192DF-7CC3-2C6E-9804-E2B4DA0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27" y="310210"/>
            <a:ext cx="10839746" cy="2296511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11</a:t>
            </a:r>
            <a:br>
              <a:rPr lang="es-ES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miedo al dolor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tiene raíces muy hondas… </a:t>
            </a:r>
            <a:b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 genera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resistencias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..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sz="31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CC5014-3E6D-BB7D-792F-8195DBEC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477" y="3128421"/>
            <a:ext cx="8915400" cy="25490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i="1" kern="100" dirty="0">
                <a:solidFill>
                  <a:schemeClr val="tx2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la contemplación se nos puede dar </a:t>
            </a:r>
            <a:r>
              <a:rPr lang="es-ES" sz="3200" b="1" i="1" kern="100" dirty="0">
                <a:solidFill>
                  <a:schemeClr val="tx2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gracia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i="1" kern="100" dirty="0">
                <a:solidFill>
                  <a:schemeClr val="tx2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s-ES" sz="3200" b="1" i="1" kern="100" dirty="0">
                <a:solidFill>
                  <a:schemeClr val="tx2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 con claridad estas resistencias </a:t>
            </a:r>
            <a:r>
              <a:rPr lang="es-ES" sz="3200" i="1" kern="100" dirty="0">
                <a:solidFill>
                  <a:schemeClr val="tx2">
                    <a:lumMod val="7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200" kern="100" dirty="0">
              <a:solidFill>
                <a:schemeClr val="tx2">
                  <a:lumMod val="7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40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wind"/>
      </p:transition>
    </mc:Choice>
    <mc:Fallback xmlns="">
      <p:transition spd="slow" advClick="0" advTm="1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811AD-D424-6FEB-6516-F0A984FE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51" y="296482"/>
            <a:ext cx="10385945" cy="147772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19</a:t>
            </a:r>
            <a:br>
              <a:rPr lang="es-ES" dirty="0"/>
            </a:b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editaba para liberarme de </a:t>
            </a:r>
            <a:r>
              <a:rPr lang="es-ES" sz="3100" b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mis sentimientos de culpa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b="1" i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  <a:t> </a:t>
            </a:r>
            <a:br>
              <a:rPr lang="es-ES" sz="3600" b="1" i="1" kern="100" dirty="0">
                <a:solidFill>
                  <a:srgbClr val="A20000"/>
                </a:solidFill>
                <a:effectLst/>
                <a:ea typeface="Aptos" panose="020B0004020202020204"/>
                <a:cs typeface="Times New Roman" panose="02020603050405020304" pitchFamily="18" charset="0"/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EA19F4-A93A-0D7A-F574-5E7638A27DE4}"/>
              </a:ext>
            </a:extLst>
          </p:cNvPr>
          <p:cNvSpPr txBox="1"/>
          <p:nvPr/>
        </p:nvSpPr>
        <p:spPr>
          <a:xfrm>
            <a:off x="1301087" y="2465477"/>
            <a:ext cx="10385944" cy="303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Darse cuenta </a:t>
            </a:r>
            <a:r>
              <a:rPr lang="es-ES" sz="3200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del propio </a:t>
            </a:r>
            <a:r>
              <a:rPr lang="es-ES" sz="3200" b="1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egocentrismo</a:t>
            </a:r>
            <a:r>
              <a:rPr lang="es-ES" sz="3200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es </a:t>
            </a:r>
            <a:r>
              <a:rPr lang="es-ES" sz="3200" b="1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doloroso</a:t>
            </a:r>
            <a:r>
              <a:rPr lang="es-ES" sz="3200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pero también </a:t>
            </a:r>
            <a:r>
              <a:rPr lang="es-ES" sz="3200" b="1" i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curativo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solidFill>
                <a:schemeClr val="bg2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Comprender esto  es una gracia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 la luz divina no es posible descubrir esos sentimientos. </a:t>
            </a:r>
          </a:p>
        </p:txBody>
      </p:sp>
    </p:spTree>
    <p:extLst>
      <p:ext uri="{BB962C8B-B14F-4D97-AF65-F5344CB8AC3E}">
        <p14:creationId xmlns:p14="http://schemas.microsoft.com/office/powerpoint/2010/main" val="2791658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BB8AEA8-CDF1-EA2A-9FEF-6ACC39130905}"/>
              </a:ext>
            </a:extLst>
          </p:cNvPr>
          <p:cNvSpPr txBox="1"/>
          <p:nvPr/>
        </p:nvSpPr>
        <p:spPr>
          <a:xfrm>
            <a:off x="641444" y="1761620"/>
            <a:ext cx="11345838" cy="350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no los reprimes, los admites y padeces: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Los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rayos de la gracia divina disuelven tus sentimientos de culpa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2800" b="1" kern="100" dirty="0">
              <a:solidFill>
                <a:srgbClr val="1F4E79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Céntrate en lo esencial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antenerte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en la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percepción del presente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en la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repetición del nombre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 transformará… </a:t>
            </a:r>
            <a:endParaRPr lang="es-ES" sz="3200" b="1" kern="1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82C939-8CDE-E35E-EBCA-319A29A1F432}"/>
              </a:ext>
            </a:extLst>
          </p:cNvPr>
          <p:cNvSpPr txBox="1"/>
          <p:nvPr/>
        </p:nvSpPr>
        <p:spPr>
          <a:xfrm>
            <a:off x="641444" y="399678"/>
            <a:ext cx="11345839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¿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ómo podré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desprenderme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mis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sentimientos de culpa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6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D1138-3AC5-D51A-0835-C5B4094D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D6228F-A61C-C7D9-6DE6-6763C5CAB27C}"/>
              </a:ext>
            </a:extLst>
          </p:cNvPr>
          <p:cNvSpPr txBox="1"/>
          <p:nvPr/>
        </p:nvSpPr>
        <p:spPr>
          <a:xfrm>
            <a:off x="1925471" y="3034306"/>
            <a:ext cx="9717205" cy="3119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unión con Dios disolverá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todos tus sentimientos de culpa 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 hará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libre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por completo</a:t>
            </a:r>
            <a:endParaRPr lang="es-ES" sz="3200" kern="100" dirty="0">
              <a:solidFill>
                <a:schemeClr val="bg2">
                  <a:lumMod val="2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s-ES" sz="3200" kern="100" dirty="0">
              <a:solidFill>
                <a:schemeClr val="bg2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25BA2B-3DC6-C742-E5EA-A13F2612639B}"/>
              </a:ext>
            </a:extLst>
          </p:cNvPr>
          <p:cNvSpPr txBox="1"/>
          <p:nvPr/>
        </p:nvSpPr>
        <p:spPr>
          <a:xfrm>
            <a:off x="823415" y="605990"/>
            <a:ext cx="11368585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¿No sería mejor rastrear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 origen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ese sentimiento de culpa?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8D65F8-D893-77ED-40D0-13634FB1D1A9}"/>
              </a:ext>
            </a:extLst>
          </p:cNvPr>
          <p:cNvSpPr txBox="1"/>
          <p:nvPr/>
        </p:nvSpPr>
        <p:spPr>
          <a:xfrm>
            <a:off x="823415" y="1904713"/>
            <a:ext cx="11183201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 camino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de la contemplación es más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sencillo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y más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corto</a:t>
            </a:r>
            <a:r>
              <a:rPr lang="es-ES" sz="3200" b="1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19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AB739-9B6B-B73C-E505-2B85D718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54" y="477762"/>
            <a:ext cx="11597446" cy="186965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20 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3100" i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podemos percibir a Dios porque </a:t>
            </a:r>
            <a:br>
              <a:rPr lang="es-ES" sz="3100" i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b="1" i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lo aceptamos tal como es</a:t>
            </a:r>
            <a:r>
              <a:rPr lang="es-ES" sz="3100" i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sino como queremos que sea. </a:t>
            </a:r>
            <a:endParaRPr lang="es-ES" sz="31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B22AE5-A9C3-AC3C-39A8-C4E7C777B22E}"/>
              </a:ext>
            </a:extLst>
          </p:cNvPr>
          <p:cNvSpPr txBox="1"/>
          <p:nvPr/>
        </p:nvSpPr>
        <p:spPr>
          <a:xfrm>
            <a:off x="937146" y="3271166"/>
            <a:ext cx="10950054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Experimenta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libertad y la alegría de poder estar sólo para él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solidFill>
                <a:srgbClr val="002060"/>
              </a:solidFill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 hace falta que hagas nada.</a:t>
            </a:r>
          </a:p>
        </p:txBody>
      </p:sp>
    </p:spTree>
    <p:extLst>
      <p:ext uri="{BB962C8B-B14F-4D97-AF65-F5344CB8AC3E}">
        <p14:creationId xmlns:p14="http://schemas.microsoft.com/office/powerpoint/2010/main" val="211516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3726F4-EAF6-34F6-7438-F3518FAB3C42}"/>
              </a:ext>
            </a:extLst>
          </p:cNvPr>
          <p:cNvSpPr txBox="1"/>
          <p:nvPr/>
        </p:nvSpPr>
        <p:spPr>
          <a:xfrm>
            <a:off x="2292825" y="2857871"/>
            <a:ext cx="846957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“La contemplación es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conciencia viva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 fluir sin acontecer del amor de Jesucristo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nos acoge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en su seno”.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E6319-315E-78ED-FD83-0224346A277F}"/>
              </a:ext>
            </a:extLst>
          </p:cNvPr>
          <p:cNvSpPr txBox="1"/>
          <p:nvPr/>
        </p:nvSpPr>
        <p:spPr>
          <a:xfrm>
            <a:off x="2292825" y="1270553"/>
            <a:ext cx="8734566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 el fondo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más recóndito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de tu alma vive Dios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4425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AD3B-67BD-D9E6-6AD9-F3159219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8316479-77B7-98C1-BDF2-55A684FB4D88}"/>
              </a:ext>
            </a:extLst>
          </p:cNvPr>
          <p:cNvSpPr txBox="1"/>
          <p:nvPr/>
        </p:nvSpPr>
        <p:spPr>
          <a:xfrm>
            <a:off x="2373046" y="5560498"/>
            <a:ext cx="7990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es-ES" sz="3600" i="1" dirty="0">
                <a:solidFill>
                  <a:schemeClr val="tx2">
                    <a:lumMod val="75000"/>
                  </a:schemeClr>
                </a:solidFill>
                <a:latin typeface="Abadi Extra Light" panose="020B0204020104020204" pitchFamily="34" charset="0"/>
              </a:rPr>
              <a:t>El Santo Nombre”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AEB70B-4465-9DFF-2EA7-6A33EE67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65" y="397520"/>
            <a:ext cx="3437069" cy="488807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735086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5000">
        <p15:prstTrans prst="wind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E1A09-E366-F0CF-171D-52C51BEB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0" y="323860"/>
            <a:ext cx="10863166" cy="184613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br>
              <a:rPr lang="es-ES" dirty="0"/>
            </a:br>
            <a:r>
              <a:rPr lang="es-ES" sz="3100" b="1" kern="1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No me gusta 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anose="02020603050405020304" pitchFamily="18" charset="0"/>
              </a:rPr>
              <a:t>la 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palabra “</a:t>
            </a:r>
            <a:r>
              <a:rPr lang="es-ES" sz="3100" b="1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entrega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”: </a:t>
            </a:r>
            <a:b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b="1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temo</a:t>
            </a: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que se me exija algo que yo no quiero dar.</a:t>
            </a:r>
            <a:br>
              <a:rPr lang="es-ES" sz="3100" kern="1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sz="4000" dirty="0"/>
            </a:br>
            <a:br>
              <a:rPr lang="es-ES" sz="4000" dirty="0"/>
            </a:b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crees que la entrega </a:t>
            </a:r>
            <a:r>
              <a:rPr lang="es-ES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te sobrepasa</a:t>
            </a: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…entonces,</a:t>
            </a:r>
            <a:b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primero, </a:t>
            </a:r>
            <a:r>
              <a:rPr lang="es-ES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contempla tus heridas en relación a la entrega</a:t>
            </a: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b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puedes ver que te trataron injustamente y </a:t>
            </a:r>
            <a:b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que la herida no ha sanado del todo.</a:t>
            </a:r>
            <a:br>
              <a:rPr lang="es-ES" kern="100" dirty="0">
                <a:solidFill>
                  <a:schemeClr val="bg2">
                    <a:lumMod val="2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ES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34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9166B0E-1E01-9D67-192B-CDCCD7C7C2FF}"/>
              </a:ext>
            </a:extLst>
          </p:cNvPr>
          <p:cNvSpPr txBox="1"/>
          <p:nvPr/>
        </p:nvSpPr>
        <p:spPr>
          <a:xfrm>
            <a:off x="450376" y="1928596"/>
            <a:ext cx="11634715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Escucha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lo que hay en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interior y confía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kern="100" dirty="0">
              <a:solidFill>
                <a:schemeClr val="bg2">
                  <a:lumMod val="25000"/>
                </a:schemeClr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 profundizas en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tu anhelo interior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Dios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ncontrarás la 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auténtica entrega</a:t>
            </a:r>
            <a:r>
              <a:rPr lang="es-ES" sz="3200" b="1" kern="1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 </a:t>
            </a:r>
            <a:r>
              <a:rPr lang="es-ES" sz="3200" kern="100" dirty="0">
                <a:solidFill>
                  <a:schemeClr val="bg2">
                    <a:lumMod val="25000"/>
                  </a:schemeClr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ofrecerás con gusto tu tiempo.</a:t>
            </a:r>
            <a:endParaRPr lang="es-ES" sz="3200" kern="1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45C7C6-7930-5319-B84D-52A28B4847E7}"/>
              </a:ext>
            </a:extLst>
          </p:cNvPr>
          <p:cNvSpPr txBox="1"/>
          <p:nvPr/>
        </p:nvSpPr>
        <p:spPr>
          <a:xfrm>
            <a:off x="3220871" y="808763"/>
            <a:ext cx="6093724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Dios no te quita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tu libertad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415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5D911-77E6-A504-6D24-813626370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7B6CBC-A871-8FE7-838E-FF192AECD144}"/>
              </a:ext>
            </a:extLst>
          </p:cNvPr>
          <p:cNvSpPr txBox="1"/>
          <p:nvPr/>
        </p:nvSpPr>
        <p:spPr>
          <a:xfrm>
            <a:off x="1121390" y="2501803"/>
            <a:ext cx="10779457" cy="227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amor siente </a:t>
            </a:r>
            <a:r>
              <a:rPr lang="es-ES" sz="3200" b="1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deseos de dar</a:t>
            </a:r>
            <a:r>
              <a:rPr lang="es-ES" sz="3200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de compartir.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s-ES" sz="3200" kern="100" dirty="0">
              <a:solidFill>
                <a:srgbClr val="1F4E79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 es una exigencia exterior </a:t>
            </a:r>
            <a:r>
              <a:rPr lang="es-ES" sz="3200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opuesta a tus más íntimos deseos.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 b="1" i="1" kern="100" dirty="0">
                <a:solidFill>
                  <a:srgbClr val="1F4E79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AC66AB-33B0-9586-8B3A-E10FB9FC8E7B}"/>
              </a:ext>
            </a:extLst>
          </p:cNvPr>
          <p:cNvSpPr txBox="1"/>
          <p:nvPr/>
        </p:nvSpPr>
        <p:spPr>
          <a:xfrm>
            <a:off x="2827929" y="1231843"/>
            <a:ext cx="7366378" cy="51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entrega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es necesaria en el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amor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5464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3000">
        <p15:prstTrans prst="wind"/>
      </p:transition>
    </mc:Choice>
    <mc:Fallback xmlns="">
      <p:transition spd="slow" advClick="0" advTm="1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779A1-18D1-5338-5541-F14EDD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35" y="338600"/>
            <a:ext cx="1079492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13 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3100" b="1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No alimentes ni retengas las imágenes </a:t>
            </a:r>
            <a:b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s-ES" sz="3100" kern="100" dirty="0">
                <a:solidFill>
                  <a:schemeClr val="bg2">
                    <a:lumMod val="25000"/>
                  </a:schemeClr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 tu fantasía y de tus sueños de vigilia.</a:t>
            </a:r>
            <a:endParaRPr lang="es-ES" sz="31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13DB5F-D673-1924-40A8-A600CD589961}"/>
              </a:ext>
            </a:extLst>
          </p:cNvPr>
          <p:cNvSpPr txBox="1"/>
          <p:nvPr/>
        </p:nvSpPr>
        <p:spPr>
          <a:xfrm>
            <a:off x="505417" y="2967770"/>
            <a:ext cx="11545555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Sitúate en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el nivel del ser, en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el presente inmediato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meditación se nutre de la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realidad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 se asienta en lo 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concreto</a:t>
            </a: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b="1" kern="100" dirty="0">
              <a:solidFill>
                <a:srgbClr val="00206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94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B8C2F-1B34-BEAF-81E9-1789BF78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764" y="596814"/>
            <a:ext cx="1089091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4 </a:t>
            </a:r>
            <a:br>
              <a:rPr lang="es-E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s-ES" sz="3100" dirty="0">
                <a:solidFill>
                  <a:schemeClr val="bg2">
                    <a:lumMod val="25000"/>
                  </a:schemeClr>
                </a:solidFill>
              </a:rPr>
              <a:t>Me </a:t>
            </a:r>
            <a:r>
              <a:rPr lang="es-ES" sz="3100" b="1" dirty="0">
                <a:solidFill>
                  <a:schemeClr val="bg2">
                    <a:lumMod val="25000"/>
                  </a:schemeClr>
                </a:solidFill>
              </a:rPr>
              <a:t>esfuerzo</a:t>
            </a:r>
            <a:r>
              <a:rPr lang="es-ES" sz="3100" dirty="0">
                <a:solidFill>
                  <a:schemeClr val="bg2">
                    <a:lumMod val="25000"/>
                  </a:schemeClr>
                </a:solidFill>
              </a:rPr>
              <a:t> mucho en la meditación: me siento </a:t>
            </a:r>
            <a:r>
              <a:rPr lang="es-ES" sz="3100" b="1" dirty="0">
                <a:solidFill>
                  <a:schemeClr val="bg2">
                    <a:lumMod val="25000"/>
                  </a:schemeClr>
                </a:solidFill>
              </a:rPr>
              <a:t>agotada.</a:t>
            </a:r>
            <a:br>
              <a:rPr lang="es-ES" sz="3100" dirty="0">
                <a:solidFill>
                  <a:schemeClr val="bg2">
                    <a:lumMod val="25000"/>
                  </a:schemeClr>
                </a:solidFill>
              </a:rPr>
            </a:br>
            <a:endParaRPr lang="es-ES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A628E9-6287-6090-9BD7-B9143E44BCE5}"/>
              </a:ext>
            </a:extLst>
          </p:cNvPr>
          <p:cNvSpPr txBox="1"/>
          <p:nvPr/>
        </p:nvSpPr>
        <p:spPr>
          <a:xfrm>
            <a:off x="670981" y="2671373"/>
            <a:ext cx="1152101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En las próximas meditaciones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no trates de meditar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, </a:t>
            </a:r>
          </a:p>
          <a:p>
            <a:pPr algn="ctr"/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quédate </a:t>
            </a:r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sencillamente sentada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. </a:t>
            </a:r>
          </a:p>
          <a:p>
            <a:pPr algn="ctr"/>
            <a:endParaRPr lang="es-ES" sz="3200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Deja que las cosas se den</a:t>
            </a:r>
            <a:r>
              <a:rPr lang="es-ES" sz="3200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</a:rPr>
              <a:t>. </a:t>
            </a:r>
          </a:p>
          <a:p>
            <a:pPr algn="ctr"/>
            <a:endParaRPr lang="es-E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C1E17CD-9970-423B-2002-EDE502FC8009}"/>
              </a:ext>
            </a:extLst>
          </p:cNvPr>
          <p:cNvSpPr txBox="1"/>
          <p:nvPr/>
        </p:nvSpPr>
        <p:spPr>
          <a:xfrm>
            <a:off x="600501" y="3081227"/>
            <a:ext cx="11591499" cy="250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3200" kern="100" dirty="0">
              <a:solidFill>
                <a:srgbClr val="002060"/>
              </a:solidFill>
              <a:effectLst/>
              <a:latin typeface="Bradley Hand ITC" panose="03070402050302030203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uando te venga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 angustia</a:t>
            </a:r>
            <a:r>
              <a:rPr lang="es-ES" sz="3200" b="1" kern="100" dirty="0">
                <a:solidFill>
                  <a:srgbClr val="002060"/>
                </a:solidFill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acostúmbrate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ella y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déjala estar.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Luego,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percibe el interior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 tus manos 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admitiendo lo que se va presentando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E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F1AE49-2841-422A-A6F4-092251195999}"/>
              </a:ext>
            </a:extLst>
          </p:cNvPr>
          <p:cNvSpPr txBox="1"/>
          <p:nvPr/>
        </p:nvSpPr>
        <p:spPr>
          <a:xfrm>
            <a:off x="409432" y="756116"/>
            <a:ext cx="11150220" cy="517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Estaba utilizando la meditación para </a:t>
            </a:r>
            <a:r>
              <a:rPr lang="es-ES" sz="2800" b="1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reprimir mi angustia </a:t>
            </a:r>
            <a:r>
              <a:rPr lang="es-ES" sz="2800" kern="100" dirty="0">
                <a:solidFill>
                  <a:schemeClr val="bg2">
                    <a:lumMod val="25000"/>
                  </a:schemeClr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vital.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48C440-A4C8-FC80-06F4-1AF8E2FAD9E3}"/>
              </a:ext>
            </a:extLst>
          </p:cNvPr>
          <p:cNvSpPr txBox="1"/>
          <p:nvPr/>
        </p:nvSpPr>
        <p:spPr>
          <a:xfrm>
            <a:off x="1337479" y="2011578"/>
            <a:ext cx="9880979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Trata de seguir </a:t>
            </a:r>
            <a:r>
              <a:rPr lang="es-ES" sz="3200" b="1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sentada sin meditar </a:t>
            </a:r>
            <a:r>
              <a:rPr lang="es-ES" sz="3200" kern="100" dirty="0">
                <a:solidFill>
                  <a:srgbClr val="002060"/>
                </a:solidFill>
                <a:effectLst/>
                <a:latin typeface="Bradley Hand ITC" panose="03070402050302030203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por algún tiempo: </a:t>
            </a:r>
          </a:p>
        </p:txBody>
      </p:sp>
    </p:spTree>
    <p:extLst>
      <p:ext uri="{BB962C8B-B14F-4D97-AF65-F5344CB8AC3E}">
        <p14:creationId xmlns:p14="http://schemas.microsoft.com/office/powerpoint/2010/main" val="333966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E1403-0C11-0629-58BF-4BBE89BC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66" y="296563"/>
            <a:ext cx="11368134" cy="190072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15</a:t>
            </a:r>
            <a:br>
              <a:rPr lang="es-ES" sz="2800" dirty="0"/>
            </a:br>
            <a:r>
              <a:rPr lang="es-ES" sz="2800" dirty="0">
                <a:solidFill>
                  <a:srgbClr val="002060"/>
                </a:solidFill>
                <a:latin typeface="+mn-lt"/>
              </a:rPr>
              <a:t>Si en la meditación solo buscas tu propio </a:t>
            </a:r>
            <a:r>
              <a:rPr lang="es-ES" sz="2800" b="1" dirty="0">
                <a:solidFill>
                  <a:srgbClr val="002060"/>
                </a:solidFill>
                <a:latin typeface="+mn-lt"/>
              </a:rPr>
              <a:t>bienestar</a:t>
            </a:r>
            <a:r>
              <a:rPr lang="es-ES" sz="2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s-ES" sz="2800" b="1" dirty="0">
                <a:solidFill>
                  <a:srgbClr val="002060"/>
                </a:solidFill>
                <a:latin typeface="+mn-lt"/>
              </a:rPr>
              <a:t>paz</a:t>
            </a:r>
            <a:r>
              <a:rPr lang="es-ES" sz="28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s-ES" sz="2800" b="1" dirty="0">
                <a:solidFill>
                  <a:srgbClr val="002060"/>
                </a:solidFill>
                <a:latin typeface="+mn-lt"/>
              </a:rPr>
              <a:t>tranquilidad</a:t>
            </a:r>
            <a:r>
              <a:rPr lang="es-ES" sz="2800" dirty="0">
                <a:solidFill>
                  <a:srgbClr val="002060"/>
                </a:solidFill>
                <a:latin typeface="+mn-lt"/>
              </a:rPr>
              <a:t> y analizar tus </a:t>
            </a:r>
            <a:r>
              <a:rPr lang="es-ES" sz="2800" b="1" dirty="0">
                <a:solidFill>
                  <a:srgbClr val="002060"/>
                </a:solidFill>
                <a:latin typeface="+mn-lt"/>
              </a:rPr>
              <a:t>ideas</a:t>
            </a:r>
            <a:r>
              <a:rPr lang="es-ES" sz="2800" dirty="0">
                <a:solidFill>
                  <a:srgbClr val="002060"/>
                </a:solidFill>
                <a:latin typeface="+mn-lt"/>
              </a:rPr>
              <a:t>…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9AA812-597B-B0F7-01D4-E3B9F6633D86}"/>
              </a:ext>
            </a:extLst>
          </p:cNvPr>
          <p:cNvSpPr txBox="1"/>
          <p:nvPr/>
        </p:nvSpPr>
        <p:spPr>
          <a:xfrm>
            <a:off x="1233073" y="2510388"/>
            <a:ext cx="105497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. </a:t>
            </a:r>
          </a:p>
          <a:p>
            <a:pPr algn="ctr"/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Podría tratarse de una actitud muy </a:t>
            </a:r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egocéntrica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:</a:t>
            </a:r>
          </a:p>
          <a:p>
            <a:pPr algn="ctr"/>
            <a:endParaRPr lang="es-ES" sz="3200" dirty="0">
              <a:solidFill>
                <a:srgbClr val="002060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El tiempo </a:t>
            </a:r>
            <a:r>
              <a:rPr lang="es-ES" sz="3200" dirty="0">
                <a:solidFill>
                  <a:srgbClr val="002060"/>
                </a:solidFill>
                <a:latin typeface="Bradley Hand ITC" panose="03070402050302030203" pitchFamily="66" charset="0"/>
              </a:rPr>
              <a:t>que deseabas ofrendar a Dios, </a:t>
            </a:r>
          </a:p>
          <a:p>
            <a:pPr algn="ctr"/>
            <a:r>
              <a:rPr lang="es-ES" sz="3200" b="1" dirty="0">
                <a:solidFill>
                  <a:srgbClr val="002060"/>
                </a:solidFill>
                <a:latin typeface="Bradley Hand ITC" panose="03070402050302030203" pitchFamily="66" charset="0"/>
              </a:rPr>
              <a:t>lo estás dedicando a organizar “tus cosas”.</a:t>
            </a:r>
          </a:p>
          <a:p>
            <a:pPr algn="ctr"/>
            <a:endParaRPr lang="es-ES" sz="3200" b="1" dirty="0">
              <a:solidFill>
                <a:srgbClr val="00206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4000">
        <p15:prstTrans prst="wind"/>
      </p:transition>
    </mc:Choice>
    <mc:Fallback xmlns="">
      <p:transition spd="slow" advClick="0" advTm="14000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3179</TotalTime>
  <Words>1022</Words>
  <Application>Microsoft Office PowerPoint</Application>
  <PresentationFormat>Panorámica</PresentationFormat>
  <Paragraphs>126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Abadi Extra Light</vt:lpstr>
      <vt:lpstr>Aptos</vt:lpstr>
      <vt:lpstr>Arial</vt:lpstr>
      <vt:lpstr>Bradley Hand ITC</vt:lpstr>
      <vt:lpstr>Century Gothic</vt:lpstr>
      <vt:lpstr>Wingdings 3</vt:lpstr>
      <vt:lpstr>Espiral</vt:lpstr>
      <vt:lpstr>Algunas claves</vt:lpstr>
      <vt:lpstr>11 El miedo al dolor tiene raíces muy hondas…  y genera resistencias... </vt:lpstr>
      <vt:lpstr>12 No me gusta la palabra “entrega”:  temo que se me exija algo que yo no quiero dar.   Si crees que la entrega te sobrepasa…entonces,  primero, contempla tus heridas en relación a la entrega:  puedes ver que te trataron injustamente y  que la herida no ha sanado del todo. </vt:lpstr>
      <vt:lpstr>Presentación de PowerPoint</vt:lpstr>
      <vt:lpstr>Presentación de PowerPoint</vt:lpstr>
      <vt:lpstr>13  No alimentes ni retengas las imágenes  de tu fantasía y de tus sueños de vigilia.</vt:lpstr>
      <vt:lpstr>4  Me esfuerzo mucho en la meditación: me siento agotada. </vt:lpstr>
      <vt:lpstr>Presentación de PowerPoint</vt:lpstr>
      <vt:lpstr>15 Si en la meditación solo buscas tu propio bienestar, paz, tranquilidad y analizar tus ideas…</vt:lpstr>
      <vt:lpstr>Presentación de PowerPoint</vt:lpstr>
      <vt:lpstr>Presentación de PowerPoint</vt:lpstr>
      <vt:lpstr>16 Siento que Dios es el apoyo último de mi vida, y al tiempo, siento resistencia contra él.  </vt:lpstr>
      <vt:lpstr>Presentación de PowerPoint</vt:lpstr>
      <vt:lpstr>17 Me siento disperso y con indiferencia…. ¿Qué debo hacer?  </vt:lpstr>
      <vt:lpstr>Presentación de PowerPoint</vt:lpstr>
      <vt:lpstr>Presentación de PowerPoint</vt:lpstr>
      <vt:lpstr>Presentación de PowerPoint</vt:lpstr>
      <vt:lpstr>18 Vente al presente, escucha hacia el interior de tus manos “hasta que te percibas y sientas que existes”.   </vt:lpstr>
      <vt:lpstr>Presentación de PowerPoint</vt:lpstr>
      <vt:lpstr>19 Meditaba para liberarme de mis sentimientos de culpa.     </vt:lpstr>
      <vt:lpstr>Presentación de PowerPoint</vt:lpstr>
      <vt:lpstr>Presentación de PowerPoint</vt:lpstr>
      <vt:lpstr>20  No podemos percibir a Dios porque  no lo aceptamos tal como es, sino como queremos que sea.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Diálogos</dc:title>
  <dc:creator>Pilar Sanchez Orozco</dc:creator>
  <cp:lastModifiedBy>Pilar Sanchez Orozco</cp:lastModifiedBy>
  <cp:revision>71</cp:revision>
  <dcterms:created xsi:type="dcterms:W3CDTF">2024-12-07T19:32:59Z</dcterms:created>
  <dcterms:modified xsi:type="dcterms:W3CDTF">2025-06-10T15:42:19Z</dcterms:modified>
</cp:coreProperties>
</file>