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306" r:id="rId3"/>
    <p:sldId id="292" r:id="rId4"/>
    <p:sldId id="293" r:id="rId5"/>
    <p:sldId id="304" r:id="rId6"/>
    <p:sldId id="307" r:id="rId7"/>
    <p:sldId id="295" r:id="rId8"/>
    <p:sldId id="296" r:id="rId9"/>
    <p:sldId id="297" r:id="rId10"/>
    <p:sldId id="305" r:id="rId11"/>
    <p:sldId id="298" r:id="rId12"/>
    <p:sldId id="299" r:id="rId13"/>
    <p:sldId id="308" r:id="rId14"/>
    <p:sldId id="300" r:id="rId15"/>
    <p:sldId id="309" r:id="rId16"/>
    <p:sldId id="301" r:id="rId17"/>
    <p:sldId id="280" r:id="rId18"/>
    <p:sldId id="302" r:id="rId19"/>
    <p:sldId id="310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84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39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0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5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9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7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2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1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4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5000"/>
                <a:lumOff val="95000"/>
              </a:schemeClr>
            </a:gs>
            <a:gs pos="65000">
              <a:schemeClr val="accent2">
                <a:lumMod val="45000"/>
                <a:lumOff val="55000"/>
              </a:schemeClr>
            </a:gs>
            <a:gs pos="77000">
              <a:schemeClr val="accent2">
                <a:lumMod val="45000"/>
                <a:lumOff val="55000"/>
              </a:schemeClr>
            </a:gs>
            <a:gs pos="97000">
              <a:schemeClr val="accent2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824" y="4173188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8 : El perdón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(primera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Harpa-Padre N-HEBREO extendido mp3">
            <a:hlinkClick r:id="" action="ppaction://media"/>
            <a:extLst>
              <a:ext uri="{FF2B5EF4-FFF2-40B4-BE49-F238E27FC236}">
                <a16:creationId xmlns:a16="http://schemas.microsoft.com/office/drawing/2014/main" id="{12CC21E1-7528-7287-E1D2-479B176CE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345E6-B616-B300-7614-A8FA2BB7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76710-31F9-7000-EB2C-7A703EE58FFB}"/>
              </a:ext>
            </a:extLst>
          </p:cNvPr>
          <p:cNvSpPr txBox="1"/>
          <p:nvPr/>
        </p:nvSpPr>
        <p:spPr>
          <a:xfrm>
            <a:off x="2415654" y="2854128"/>
            <a:ext cx="8270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Todo te será dado a su debido tiempo.</a:t>
            </a:r>
            <a:endParaRPr lang="es-ES" sz="3200" dirty="0">
              <a:latin typeface="Bradley Hand ITC" panose="03070402050302030203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Trata de permitirte ser así como eres.</a:t>
            </a:r>
            <a:endParaRPr lang="es-ES" sz="3200" dirty="0">
              <a:solidFill>
                <a:schemeClr val="tx2">
                  <a:lumMod val="90000"/>
                  <a:lumOff val="1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FEA10D-DCBD-E825-4737-BDF8C426F5E8}"/>
              </a:ext>
            </a:extLst>
          </p:cNvPr>
          <p:cNvSpPr txBox="1"/>
          <p:nvPr/>
        </p:nvSpPr>
        <p:spPr>
          <a:xfrm>
            <a:off x="791570" y="1034787"/>
            <a:ext cx="11027391" cy="130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 te invita a dejar todo como está: empéñate por traerte al presente</a:t>
            </a:r>
          </a:p>
        </p:txBody>
      </p:sp>
    </p:spTree>
    <p:extLst>
      <p:ext uri="{BB962C8B-B14F-4D97-AF65-F5344CB8AC3E}">
        <p14:creationId xmlns:p14="http://schemas.microsoft.com/office/powerpoint/2010/main" val="246972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122" y="868091"/>
            <a:ext cx="9587415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6. La meditación se nutre del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interés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activo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br>
              <a:rPr lang="es-E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s-E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404884" y="2591991"/>
            <a:ext cx="1162789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Nuestra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atención es pasiva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cuando estamos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bajo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la presión del “deber” hacer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algo y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falta interés personal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en hacerlo.</a:t>
            </a:r>
          </a:p>
          <a:p>
            <a:pPr algn="ctr">
              <a:lnSpc>
                <a:spcPct val="150000"/>
              </a:lnSpc>
            </a:pPr>
            <a:endParaRPr lang="es-ES" sz="32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  <a:p>
            <a:pPr algn="ctr"/>
            <a:endParaRPr lang="es-ES" sz="32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  <a:p>
            <a:pPr algn="ctr"/>
            <a:endParaRPr lang="es-ES" sz="3200" b="1" kern="1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chemeClr val="tx2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04" y="763606"/>
            <a:ext cx="11905397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7. Las seguridades exteriores sólo dan un alivio momentáneo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9FAE00-50D7-89E8-DCAD-F7AC67924AC9}"/>
              </a:ext>
            </a:extLst>
          </p:cNvPr>
          <p:cNvSpPr txBox="1"/>
          <p:nvPr/>
        </p:nvSpPr>
        <p:spPr>
          <a:xfrm>
            <a:off x="702816" y="2764769"/>
            <a:ext cx="112844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La seguridad deriva de la percepción del “soy” o “estoy aquí”.</a:t>
            </a:r>
          </a:p>
          <a:p>
            <a:pPr algn="ctr"/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La percepción del ser: nos brinda certeza, seguridad y protección.</a:t>
            </a: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B37994F-5097-4A44-6895-763257FA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62" y="5777629"/>
            <a:ext cx="11495964" cy="146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Bradley Hand ITC" panose="03070402050302030203" pitchFamily="66" charset="0"/>
              </a:rPr>
              <a:t>A medida que “el ser” se nos hace más consciente, </a:t>
            </a:r>
            <a:br>
              <a:rPr lang="es-ES" sz="3600" dirty="0">
                <a:latin typeface="Bradley Hand ITC" panose="03070402050302030203" pitchFamily="66" charset="0"/>
              </a:rPr>
            </a:br>
            <a:r>
              <a:rPr lang="es-ES" sz="3600" b="1" dirty="0">
                <a:latin typeface="Bradley Hand ITC" panose="03070402050302030203" pitchFamily="66" charset="0"/>
              </a:rPr>
              <a:t>se va transformando en </a:t>
            </a:r>
            <a:br>
              <a:rPr lang="es-ES" sz="3600" b="1" dirty="0">
                <a:latin typeface="Bradley Hand ITC" panose="03070402050302030203" pitchFamily="66" charset="0"/>
              </a:rPr>
            </a:br>
            <a:r>
              <a:rPr lang="es-ES" sz="3600" b="1" dirty="0">
                <a:latin typeface="Bradley Hand ITC" panose="03070402050302030203" pitchFamily="66" charset="0"/>
              </a:rPr>
              <a:t>un </a:t>
            </a:r>
            <a:r>
              <a:rPr lang="es-ES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permanecer en la presencia de Dios</a:t>
            </a:r>
            <a:r>
              <a:rPr lang="es-ES" sz="3600" b="1" dirty="0">
                <a:latin typeface="Bradley Hand ITC" panose="03070402050302030203" pitchFamily="66" charset="0"/>
              </a:rPr>
              <a:t>.</a:t>
            </a:r>
            <a:r>
              <a:rPr lang="es-ES" sz="3600" dirty="0">
                <a:latin typeface="Bradley Hand ITC" panose="03070402050302030203" pitchFamily="66" charset="0"/>
              </a:rPr>
              <a:t> 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00786F-22FA-F34E-FD22-790EE3322752}"/>
              </a:ext>
            </a:extLst>
          </p:cNvPr>
          <p:cNvSpPr txBox="1"/>
          <p:nvPr/>
        </p:nvSpPr>
        <p:spPr>
          <a:xfrm>
            <a:off x="1446663" y="864585"/>
            <a:ext cx="10276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Siempre podemos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permanecer en “el ser”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o volver a él. </a:t>
            </a:r>
          </a:p>
        </p:txBody>
      </p:sp>
    </p:spTree>
    <p:extLst>
      <p:ext uri="{BB962C8B-B14F-4D97-AF65-F5344CB8AC3E}">
        <p14:creationId xmlns:p14="http://schemas.microsoft.com/office/powerpoint/2010/main" val="5894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B4B06C-C963-20C6-EFDA-AF940F939667}"/>
              </a:ext>
            </a:extLst>
          </p:cNvPr>
          <p:cNvSpPr txBox="1"/>
          <p:nvPr/>
        </p:nvSpPr>
        <p:spPr>
          <a:xfrm>
            <a:off x="1526275" y="2616817"/>
            <a:ext cx="97672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Persevera en tu empeño por volver al nombre,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aunque  te parece vacío e insípido…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Y sientas que no puedes hacer nada…. </a:t>
            </a:r>
          </a:p>
          <a:p>
            <a:pPr algn="ctr"/>
            <a:endParaRPr lang="es-ES" sz="3600" b="1" dirty="0">
              <a:solidFill>
                <a:srgbClr val="A2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61B36C-7DC1-6C4A-4941-5D7331FC50E3}"/>
              </a:ext>
            </a:extLst>
          </p:cNvPr>
          <p:cNvSpPr txBox="1"/>
          <p:nvPr/>
        </p:nvSpPr>
        <p:spPr>
          <a:xfrm>
            <a:off x="2224015" y="784689"/>
            <a:ext cx="8653817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8. Siento  pesadez, aridez interior, desconsuelo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es-ES" sz="28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E61D52D-B849-87E6-C9A9-169BBE3F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81" y="2218000"/>
            <a:ext cx="10674255" cy="24219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Bradley Hand ITC" panose="03070402050302030203" pitchFamily="66" charset="0"/>
              </a:rPr>
              <a:t>“Bien, no hay nada que pueda hacer y no sé nada. </a:t>
            </a:r>
            <a:br>
              <a:rPr lang="es-ES" dirty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es-ES" dirty="0">
                <a:solidFill>
                  <a:schemeClr val="tx1"/>
                </a:solidFill>
                <a:latin typeface="Bradley Hand ITC" panose="03070402050302030203" pitchFamily="66" charset="0"/>
              </a:rPr>
              <a:t>Pero tampoco es necesario que sepa nada, </a:t>
            </a:r>
            <a:br>
              <a:rPr lang="es-ES" dirty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es-ES" dirty="0">
                <a:solidFill>
                  <a:schemeClr val="tx1"/>
                </a:solidFill>
                <a:latin typeface="Bradley Hand ITC" panose="03070402050302030203" pitchFamily="66" charset="0"/>
              </a:rPr>
              <a:t>ni que sepa hacer nada . Soy como soy”.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59586-B45A-3868-1632-6E6C06703D6C}"/>
              </a:ext>
            </a:extLst>
          </p:cNvPr>
          <p:cNvSpPr txBox="1"/>
          <p:nvPr/>
        </p:nvSpPr>
        <p:spPr>
          <a:xfrm>
            <a:off x="2511188" y="5572171"/>
            <a:ext cx="8024884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Sigue avanzando valientemente.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F483F-F0A2-6909-7CDD-511A8BBE54F2}"/>
              </a:ext>
            </a:extLst>
          </p:cNvPr>
          <p:cNvSpPr txBox="1"/>
          <p:nvPr/>
        </p:nvSpPr>
        <p:spPr>
          <a:xfrm>
            <a:off x="2692021" y="762608"/>
            <a:ext cx="799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Vas por el buen camino, si puedes decirte: </a:t>
            </a:r>
            <a:endParaRPr lang="es-E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64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11AD-D424-6FEB-6516-F0A984F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51" y="658570"/>
            <a:ext cx="10385945" cy="203720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9. </a:t>
            </a:r>
            <a:r>
              <a:rPr lang="es-ES" sz="3100" i="1" kern="1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Algunos</a:t>
            </a:r>
            <a:r>
              <a:rPr lang="es-ES" sz="3100" i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  <a:t> dolores son</a:t>
            </a: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la somatización de aspectos sombríos de tu interior.</a:t>
            </a:r>
            <a:br>
              <a:rPr lang="es-ES" dirty="0"/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D21F8E-57B3-97A7-94F9-71B25ED1FB8E}"/>
              </a:ext>
            </a:extLst>
          </p:cNvPr>
          <p:cNvSpPr txBox="1"/>
          <p:nvPr/>
        </p:nvSpPr>
        <p:spPr>
          <a:xfrm>
            <a:off x="1378425" y="2782669"/>
            <a:ext cx="103859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No prestes atención a esos dolores</a:t>
            </a:r>
            <a:r>
              <a:rPr lang="es-ES" sz="3200" dirty="0">
                <a:latin typeface="Bradley Hand ITC" panose="03070402050302030203" pitchFamily="66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sigue con todos tus sentidos en el presente.</a:t>
            </a:r>
            <a:endParaRPr lang="es-ES" sz="3200" dirty="0">
              <a:latin typeface="Bradley Hand ITC" panose="03070402050302030203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BC0850-8751-0978-A3F1-FCC7AC1C5BC5}"/>
              </a:ext>
            </a:extLst>
          </p:cNvPr>
          <p:cNvSpPr txBox="1"/>
          <p:nvPr/>
        </p:nvSpPr>
        <p:spPr>
          <a:xfrm>
            <a:off x="3065059" y="5197001"/>
            <a:ext cx="648951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ay algo que busca redimirse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65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B739-9B6B-B73C-E505-2B85D71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88" y="900844"/>
            <a:ext cx="9901524" cy="846070"/>
          </a:xfrm>
        </p:spPr>
        <p:txBody>
          <a:bodyPr>
            <a:normAutofit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10. Lo decisivo no son los sentimientos sino Dios.</a:t>
            </a:r>
            <a:endParaRPr lang="es-ES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2A8754-8E01-1999-16B7-9569D8E810D7}"/>
              </a:ext>
            </a:extLst>
          </p:cNvPr>
          <p:cNvSpPr txBox="1"/>
          <p:nvPr/>
        </p:nvSpPr>
        <p:spPr>
          <a:xfrm>
            <a:off x="1774209" y="2597112"/>
            <a:ext cx="90348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Interésate por Dios, por la percepción del presente.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Interésate por lo sustancial, por tu ser esencial, donde Dios es tu fundamento. </a:t>
            </a:r>
          </a:p>
        </p:txBody>
      </p:sp>
    </p:spTree>
    <p:extLst>
      <p:ext uri="{BB962C8B-B14F-4D97-AF65-F5344CB8AC3E}">
        <p14:creationId xmlns:p14="http://schemas.microsoft.com/office/powerpoint/2010/main" val="211516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55A5A-0ABE-E633-D381-B5FAFB5B2AD3}"/>
              </a:ext>
            </a:extLst>
          </p:cNvPr>
          <p:cNvSpPr txBox="1"/>
          <p:nvPr/>
        </p:nvSpPr>
        <p:spPr>
          <a:xfrm>
            <a:off x="518615" y="515939"/>
            <a:ext cx="11218460" cy="191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Solo es necesario contemplar nuestros sentimientos durante unos segundos para darles acogida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7BC435-4ED7-0BA1-85B5-38DB04F66833}"/>
              </a:ext>
            </a:extLst>
          </p:cNvPr>
          <p:cNvSpPr txBox="1"/>
          <p:nvPr/>
        </p:nvSpPr>
        <p:spPr>
          <a:xfrm>
            <a:off x="859809" y="3429000"/>
            <a:ext cx="1105468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seguida volvemos al presente, a las manos, y al nombre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D5809B-EE9B-E628-09C5-3A2394FB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2033516"/>
            <a:ext cx="11491413" cy="2334600"/>
          </a:xfrm>
        </p:spPr>
        <p:txBody>
          <a:bodyPr>
            <a:noAutofit/>
          </a:bodyPr>
          <a:lstStyle/>
          <a:p>
            <a:pPr algn="ctr"/>
            <a:r>
              <a:rPr lang="es-ES" sz="36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Permaneciendo en el nombre…</a:t>
            </a:r>
            <a:br>
              <a:rPr lang="es-ES" sz="36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6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6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… abandonamos nuestro egocentrismo. </a:t>
            </a:r>
            <a:br>
              <a:rPr lang="es-ES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chemeClr val="tx2">
                  <a:lumMod val="90000"/>
                  <a:lumOff val="1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51714-AF20-F2C6-27CD-8477D1A6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42" y="460337"/>
            <a:ext cx="8911687" cy="12808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1. La meditación me ha mostrado cual es mi “mecanismo de huida”: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2295E-6C70-5652-B4F6-D8085EC0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83" y="2347085"/>
            <a:ext cx="11377233" cy="3777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Para no sentir </a:t>
            </a: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mi desgana profunda y mi soledad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me concentro con empeño y firmeza, </a:t>
            </a:r>
            <a:r>
              <a:rPr lang="es-ES" sz="3200" b="1" dirty="0">
                <a:latin typeface="Bradley Hand ITC" panose="03070402050302030203" pitchFamily="66" charset="0"/>
              </a:rPr>
              <a:t>en la meditación y en mi trabajo </a:t>
            </a:r>
          </a:p>
          <a:p>
            <a:pPr marL="0" indent="0" algn="ctr">
              <a:buNone/>
            </a:pPr>
            <a:endParaRPr lang="es-ES" sz="28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s-ES" sz="2800" b="1" dirty="0">
                <a:latin typeface="Bradley Hand ITC" panose="03070402050302030203" pitchFamily="66" charset="0"/>
              </a:rPr>
              <a:t>Este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esfuerzo voluntarioso </a:t>
            </a:r>
            <a:r>
              <a:rPr lang="es-ES" sz="2800" b="1" dirty="0">
                <a:latin typeface="Bradley Hand ITC" panose="03070402050302030203" pitchFamily="66" charset="0"/>
              </a:rPr>
              <a:t>me lleva al agotamiento.</a:t>
            </a:r>
          </a:p>
        </p:txBody>
      </p:sp>
    </p:spTree>
    <p:extLst>
      <p:ext uri="{BB962C8B-B14F-4D97-AF65-F5344CB8AC3E}">
        <p14:creationId xmlns:p14="http://schemas.microsoft.com/office/powerpoint/2010/main" val="245381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 El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32" y="1257329"/>
            <a:ext cx="2699182" cy="383868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92DF-7CC3-2C6E-9804-E2B4DA0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733291"/>
            <a:ext cx="10931407" cy="1280890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 comprender mi “mecanismo de huida”:</a:t>
            </a:r>
            <a:b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pude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distanciarme y contemplar 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 desgana y soledad.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5014-3E6D-BB7D-792F-8195DBEC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298" y="2543033"/>
            <a:ext cx="103123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Sentí que yo era más que mi desgana</a:t>
            </a:r>
            <a:r>
              <a:rPr lang="es-E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. </a:t>
            </a:r>
          </a:p>
          <a:p>
            <a:pPr marL="0" indent="0" algn="ctr">
              <a:buNone/>
            </a:pPr>
            <a:r>
              <a:rPr lang="es-ES" sz="2800" dirty="0">
                <a:latin typeface="Bradley Hand ITC" panose="03070402050302030203" pitchFamily="66" charset="0"/>
              </a:rPr>
              <a:t>Por primera vez </a:t>
            </a:r>
            <a:r>
              <a:rPr lang="es-ES" sz="2800" b="1" dirty="0">
                <a:latin typeface="Bradley Hand ITC" panose="03070402050302030203" pitchFamily="66" charset="0"/>
              </a:rPr>
              <a:t>dejaba de ser una amenaza</a:t>
            </a:r>
            <a:r>
              <a:rPr lang="es-ES" sz="2800" dirty="0">
                <a:latin typeface="Bradley Hand ITC" panose="03070402050302030203" pitchFamily="66" charset="0"/>
              </a:rPr>
              <a:t>. </a:t>
            </a:r>
          </a:p>
          <a:p>
            <a:pPr marL="0" indent="0" algn="ctr">
              <a:buNone/>
            </a:pPr>
            <a:r>
              <a:rPr lang="es-E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Fue una </a:t>
            </a: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experiencia liberadora</a:t>
            </a:r>
            <a:r>
              <a:rPr lang="es-E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… </a:t>
            </a:r>
          </a:p>
          <a:p>
            <a:pPr marL="0" indent="0" algn="ctr">
              <a:buNone/>
            </a:pPr>
            <a:endParaRPr lang="es-ES" sz="28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s-ES" sz="2800" b="1" dirty="0">
                <a:latin typeface="Bradley Hand ITC" panose="03070402050302030203" pitchFamily="66" charset="0"/>
              </a:rPr>
              <a:t>Después…</a:t>
            </a:r>
          </a:p>
          <a:p>
            <a:pPr marL="0" indent="0" algn="ctr">
              <a:buNone/>
            </a:pP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pude meditar con menos tensión y mayor liberta</a:t>
            </a:r>
            <a:r>
              <a:rPr lang="es-ES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</a:t>
            </a:r>
          </a:p>
          <a:p>
            <a:pPr marL="0" indent="0" algn="ctr">
              <a:buNone/>
            </a:pPr>
            <a:endParaRPr lang="es-ES" sz="40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834" y="665054"/>
            <a:ext cx="10863166" cy="75431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 ¿Cómo actuar en las relaciones personales?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es-ES" sz="4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sz="4000" dirty="0"/>
            </a:br>
            <a:endParaRPr lang="es-ES" b="1" dirty="0">
              <a:latin typeface="Bradley Hand ITC" panose="03070402050302030203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9F2B3D-D179-7E68-98FB-D5707D9C61C3}"/>
              </a:ext>
            </a:extLst>
          </p:cNvPr>
          <p:cNvSpPr txBox="1"/>
          <p:nvPr/>
        </p:nvSpPr>
        <p:spPr>
          <a:xfrm>
            <a:off x="832514" y="2495435"/>
            <a:ext cx="11027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Deja al otro en el centro: </a:t>
            </a:r>
            <a:b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es-ES" sz="3200" b="1" dirty="0">
                <a:latin typeface="Bradley Hand ITC" panose="03070402050302030203" pitchFamily="66" charset="0"/>
              </a:rPr>
              <a:t>centra tu atención exclusivamente en él, no en sus dificultades. </a:t>
            </a:r>
            <a:br>
              <a:rPr lang="es-ES" sz="3200" b="1" dirty="0">
                <a:latin typeface="Bradley Hand ITC" panose="03070402050302030203" pitchFamily="66" charset="0"/>
              </a:rPr>
            </a:br>
            <a:endParaRPr lang="es-ES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latin typeface="Bradley Hand ITC" panose="03070402050302030203" pitchFamily="66" charset="0"/>
              </a:rPr>
              <a:t>Permanece junto a el. </a:t>
            </a:r>
            <a:br>
              <a:rPr lang="es-ES" sz="3200" b="1" dirty="0">
                <a:latin typeface="Bradley Hand ITC" panose="03070402050302030203" pitchFamily="66" charset="0"/>
              </a:rPr>
            </a:br>
            <a:r>
              <a:rPr lang="es-ES" sz="3200" b="1" dirty="0">
                <a:latin typeface="Bradley Hand ITC" panose="03070402050302030203" pitchFamily="66" charset="0"/>
              </a:rPr>
              <a:t>No le juzgues, ni siquiera juzgues lo que dice. </a:t>
            </a:r>
            <a:br>
              <a:rPr lang="es-ES" sz="3200" b="1" dirty="0">
                <a:latin typeface="Bradley Hand ITC" panose="03070402050302030203" pitchFamily="66" charset="0"/>
              </a:rPr>
            </a:b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Déjale ser como es</a:t>
            </a:r>
            <a:endParaRPr lang="es-E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D357-FF04-FF8C-75B4-59C31123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D5D584-3FFF-361E-BFEE-E494F9A2161B}"/>
              </a:ext>
            </a:extLst>
          </p:cNvPr>
          <p:cNvSpPr txBox="1"/>
          <p:nvPr/>
        </p:nvSpPr>
        <p:spPr>
          <a:xfrm>
            <a:off x="2333768" y="1826123"/>
            <a:ext cx="8270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endParaRPr lang="es-ES" sz="40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1CA94D-1242-D1CF-74F6-EABB43E4A231}"/>
              </a:ext>
            </a:extLst>
          </p:cNvPr>
          <p:cNvSpPr txBox="1"/>
          <p:nvPr/>
        </p:nvSpPr>
        <p:spPr>
          <a:xfrm>
            <a:off x="2060810" y="2918729"/>
            <a:ext cx="91849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Permanece en el ser, sin propósito ni rendimiento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para con Dios ni para con otra persona.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F0287C-EE63-8E70-00A8-224D741DC388}"/>
              </a:ext>
            </a:extLst>
          </p:cNvPr>
          <p:cNvSpPr txBox="1"/>
          <p:nvPr/>
        </p:nvSpPr>
        <p:spPr>
          <a:xfrm>
            <a:off x="550459" y="1302903"/>
            <a:ext cx="11641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 tus relaciones personales actúa como en tu relación con Dios. </a:t>
            </a:r>
          </a:p>
        </p:txBody>
      </p:sp>
    </p:spTree>
    <p:extLst>
      <p:ext uri="{BB962C8B-B14F-4D97-AF65-F5344CB8AC3E}">
        <p14:creationId xmlns:p14="http://schemas.microsoft.com/office/powerpoint/2010/main" val="219772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C4E27E-A790-B336-79E8-A5B7A72B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57" y="3267806"/>
            <a:ext cx="10317257" cy="146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s-ES" b="1" dirty="0">
                <a:latin typeface="Bradley Hand ITC" panose="03070402050302030203" pitchFamily="66" charset="0"/>
              </a:rPr>
            </a:br>
            <a:br>
              <a:rPr lang="es-ES" b="1" dirty="0">
                <a:latin typeface="Bradley Hand ITC" panose="03070402050302030203" pitchFamily="66" charset="0"/>
              </a:rPr>
            </a:br>
            <a:r>
              <a:rPr lang="es-ES" sz="3600" b="1" dirty="0">
                <a:latin typeface="Bradley Hand ITC" panose="03070402050302030203" pitchFamily="66" charset="0"/>
              </a:rPr>
              <a:t>Tu atención vigilante le proporcionará </a:t>
            </a:r>
            <a:br>
              <a:rPr lang="es-ES" sz="3600" b="1" dirty="0">
                <a:latin typeface="Bradley Hand ITC" panose="03070402050302030203" pitchFamily="66" charset="0"/>
              </a:rPr>
            </a:br>
            <a:r>
              <a:rPr lang="es-ES" sz="3600" b="1" dirty="0">
                <a:latin typeface="Bradley Hand ITC" panose="03070402050302030203" pitchFamily="66" charset="0"/>
              </a:rPr>
              <a:t>nueva vida y nueva alegría</a:t>
            </a:r>
            <a:r>
              <a:rPr lang="es-ES" sz="3600" dirty="0">
                <a:latin typeface="Bradley Hand ITC" panose="03070402050302030203" pitchFamily="66" charset="0"/>
              </a:rPr>
              <a:t>. </a:t>
            </a:r>
            <a:br>
              <a:rPr lang="es-ES" sz="3600" dirty="0">
                <a:latin typeface="Bradley Hand ITC" panose="03070402050302030203" pitchFamily="66" charset="0"/>
              </a:rPr>
            </a:br>
            <a:endParaRPr lang="es-ES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322D17-4C1D-4437-C1F6-3AFAAAD01752}"/>
              </a:ext>
            </a:extLst>
          </p:cNvPr>
          <p:cNvSpPr txBox="1"/>
          <p:nvPr/>
        </p:nvSpPr>
        <p:spPr>
          <a:xfrm>
            <a:off x="518616" y="1130322"/>
            <a:ext cx="11423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Mantente vacío: que el otro pueda encontrar su camino hacia ti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86494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7" y="679794"/>
            <a:ext cx="10794928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3. Profundiza en el sentimiento de ti misma…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EE09E1-72E4-8DD8-CAE8-3933024F404D}"/>
              </a:ext>
            </a:extLst>
          </p:cNvPr>
          <p:cNvSpPr txBox="1"/>
          <p:nvPr/>
        </p:nvSpPr>
        <p:spPr>
          <a:xfrm>
            <a:off x="1948066" y="2561721"/>
            <a:ext cx="9137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Escucha lo que hay en tu interior: </a:t>
            </a:r>
          </a:p>
          <a:p>
            <a:pPr algn="ctr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si puedes hacerte amiga de tu enfermedad, </a:t>
            </a:r>
          </a:p>
          <a:p>
            <a:pPr algn="ctr"/>
            <a:endParaRPr lang="es-ES" sz="3200" b="1" dirty="0">
              <a:solidFill>
                <a:schemeClr val="tx2">
                  <a:lumMod val="90000"/>
                  <a:lumOff val="10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puedes hacerte amiga de ti misma.</a:t>
            </a: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00" y="881892"/>
            <a:ext cx="9664245" cy="1280890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4. Cuando tu vigilia es pasiva te adormeces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A628E9-6287-6090-9BD7-B9143E44BCE5}"/>
              </a:ext>
            </a:extLst>
          </p:cNvPr>
          <p:cNvSpPr txBox="1"/>
          <p:nvPr/>
        </p:nvSpPr>
        <p:spPr>
          <a:xfrm>
            <a:off x="382137" y="2534896"/>
            <a:ext cx="1180986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La actitud contemplativa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mantiene la atención despierta, con vivo interés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por lo verdadero, por lo esencial, por la existencia.</a:t>
            </a:r>
          </a:p>
          <a:p>
            <a:pPr algn="ctr">
              <a:lnSpc>
                <a:spcPct val="150000"/>
              </a:lnSpc>
            </a:pPr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392" y="528575"/>
            <a:ext cx="9525686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5. El ser humano ha sido creado con una orientación hacia Dios: cuando vuelve a ella es feliz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s-ES" sz="3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9AA812-597B-B0F7-01D4-E3B9F6633D86}"/>
              </a:ext>
            </a:extLst>
          </p:cNvPr>
          <p:cNvSpPr txBox="1"/>
          <p:nvPr/>
        </p:nvSpPr>
        <p:spPr>
          <a:xfrm>
            <a:off x="1337029" y="2890898"/>
            <a:ext cx="101675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Señalamos esta dirección,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para que tomemos conciencia de nuestro estado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y veamos dónde estamos situados.</a:t>
            </a:r>
          </a:p>
          <a:p>
            <a:pPr algn="ctr"/>
            <a:endParaRPr lang="es-E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3260</TotalTime>
  <Words>692</Words>
  <Application>Microsoft Office PowerPoint</Application>
  <PresentationFormat>Panorámica</PresentationFormat>
  <Paragraphs>72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Abadi Extra Light</vt:lpstr>
      <vt:lpstr>Aptos</vt:lpstr>
      <vt:lpstr>Arial</vt:lpstr>
      <vt:lpstr>Bradley Hand ITC</vt:lpstr>
      <vt:lpstr>Century Gothic</vt:lpstr>
      <vt:lpstr>Times New Roman</vt:lpstr>
      <vt:lpstr>Wingdings 3</vt:lpstr>
      <vt:lpstr>Espiral</vt:lpstr>
      <vt:lpstr>Algunas claves</vt:lpstr>
      <vt:lpstr>1. La meditación me ha mostrado cual es mi “mecanismo de huida”:</vt:lpstr>
      <vt:lpstr>Al comprender mi “mecanismo de huida”: pude distanciarme y contemplar mi desgana y soledad.</vt:lpstr>
      <vt:lpstr>2. ¿Cómo actuar en las relaciones personales?   </vt:lpstr>
      <vt:lpstr>Presentación de PowerPoint</vt:lpstr>
      <vt:lpstr>  Tu atención vigilante le proporcionará  nueva vida y nueva alegría.  </vt:lpstr>
      <vt:lpstr>3. Profundiza en el sentimiento de ti misma… </vt:lpstr>
      <vt:lpstr>4. Cuando tu vigilia es pasiva te adormeces</vt:lpstr>
      <vt:lpstr>5. El ser humano ha sido creado con una orientación hacia Dios: cuando vuelve a ella es feliz </vt:lpstr>
      <vt:lpstr>Presentación de PowerPoint</vt:lpstr>
      <vt:lpstr>6. La meditación se nutre del interés activo.  </vt:lpstr>
      <vt:lpstr>7. Las seguridades exteriores sólo dan un alivio momentáneo</vt:lpstr>
      <vt:lpstr>A medida que “el ser” se nos hace más consciente,  se va transformando en  un permanecer en la presencia de Dios.    </vt:lpstr>
      <vt:lpstr>Presentación de PowerPoint</vt:lpstr>
      <vt:lpstr>“Bien, no hay nada que pueda hacer y no sé nada.  Pero tampoco es necesario que sepa nada,  ni que sepa hacer nada . Soy como soy”. </vt:lpstr>
      <vt:lpstr>9. Algunos dolores son la somatización de aspectos sombríos de tu interior. </vt:lpstr>
      <vt:lpstr>10. Lo decisivo no son los sentimientos sino Dios.</vt:lpstr>
      <vt:lpstr>Presentación de PowerPoint</vt:lpstr>
      <vt:lpstr>Permaneciendo en el nombre…   … abandonamos nuestro egocentrismo.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66</cp:revision>
  <dcterms:created xsi:type="dcterms:W3CDTF">2024-12-07T19:32:59Z</dcterms:created>
  <dcterms:modified xsi:type="dcterms:W3CDTF">2025-07-15T16:35:59Z</dcterms:modified>
</cp:coreProperties>
</file>