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92" r:id="rId3"/>
    <p:sldId id="293" r:id="rId4"/>
    <p:sldId id="304" r:id="rId5"/>
    <p:sldId id="305" r:id="rId6"/>
    <p:sldId id="295" r:id="rId7"/>
    <p:sldId id="306" r:id="rId8"/>
    <p:sldId id="296" r:id="rId9"/>
    <p:sldId id="297" r:id="rId10"/>
    <p:sldId id="298" r:id="rId11"/>
    <p:sldId id="299" r:id="rId12"/>
    <p:sldId id="307" r:id="rId13"/>
    <p:sldId id="309" r:id="rId14"/>
    <p:sldId id="310" r:id="rId15"/>
    <p:sldId id="300" r:id="rId16"/>
    <p:sldId id="302" r:id="rId17"/>
    <p:sldId id="308" r:id="rId18"/>
    <p:sldId id="30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3FF"/>
    <a:srgbClr val="A20000"/>
    <a:srgbClr val="FFFFBD"/>
    <a:srgbClr val="FFEA75"/>
    <a:srgbClr val="FFFA8A"/>
    <a:srgbClr val="94FDAE"/>
    <a:srgbClr val="EBF8FF"/>
    <a:srgbClr val="E4FFB5"/>
    <a:srgbClr val="E1FFFF"/>
    <a:srgbClr val="EFF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84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01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8395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05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3007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4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56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93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3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4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7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20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16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03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3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45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accent2">
                <a:lumMod val="5000"/>
                <a:lumOff val="95000"/>
              </a:schemeClr>
            </a:gs>
            <a:gs pos="63000">
              <a:schemeClr val="accent2">
                <a:lumMod val="45000"/>
                <a:lumOff val="55000"/>
              </a:schemeClr>
            </a:gs>
            <a:gs pos="81000">
              <a:schemeClr val="accent2">
                <a:lumMod val="45000"/>
                <a:lumOff val="55000"/>
              </a:schemeClr>
            </a:gs>
            <a:gs pos="97000">
              <a:schemeClr val="accent2">
                <a:lumMod val="30000"/>
                <a:lumOff val="70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0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9B407-1F38-433B-9D46-AD04DA1CE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0"/>
            <a:ext cx="8915399" cy="2262781"/>
          </a:xfrm>
        </p:spPr>
        <p:txBody>
          <a:bodyPr>
            <a:normAutofit/>
          </a:bodyPr>
          <a:lstStyle/>
          <a:p>
            <a:r>
              <a:rPr lang="es-ES" dirty="0"/>
              <a:t>Algunas claves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1DFC07-8A8C-4018-B037-F50FCF5AF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3019" y="4145053"/>
            <a:ext cx="8915399" cy="1126283"/>
          </a:xfrm>
        </p:spPr>
        <p:txBody>
          <a:bodyPr>
            <a:normAutofit fontScale="70000" lnSpcReduction="20000"/>
          </a:bodyPr>
          <a:lstStyle/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Ejercicios de contemplación. Franz </a:t>
            </a:r>
            <a:r>
              <a:rPr lang="es-ES" sz="2800" dirty="0" err="1">
                <a:solidFill>
                  <a:schemeClr val="accent1">
                    <a:lumMod val="50000"/>
                  </a:schemeClr>
                </a:solidFill>
              </a:rPr>
              <a:t>Jalics</a:t>
            </a:r>
            <a:endParaRPr lang="es-ES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Tiempo 8 : El perdón.</a:t>
            </a:r>
          </a:p>
          <a:p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Practica contemplativa: (segunda parte)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39CF7B-0F59-8D85-17A3-F5BC6E9E4E6E}"/>
              </a:ext>
            </a:extLst>
          </p:cNvPr>
          <p:cNvSpPr txBox="1"/>
          <p:nvPr/>
        </p:nvSpPr>
        <p:spPr>
          <a:xfrm rot="16200000">
            <a:off x="8841201" y="3136613"/>
            <a:ext cx="5326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chemeClr val="tx2">
                    <a:lumMod val="75000"/>
                  </a:schemeClr>
                </a:solidFill>
                <a:latin typeface="Abadi Extra Light" panose="020B0204020104020204" pitchFamily="34" charset="0"/>
              </a:rPr>
              <a:t>Materiales elaborados desde la “Fraternidad de Santo Nombre.” Pilar de </a:t>
            </a:r>
            <a:r>
              <a:rPr lang="es-ES" sz="1600" i="1" dirty="0" err="1">
                <a:solidFill>
                  <a:schemeClr val="tx2">
                    <a:lumMod val="75000"/>
                  </a:schemeClr>
                </a:solidFill>
                <a:latin typeface="Abadi Extra Light" panose="020B0204020104020204" pitchFamily="34" charset="0"/>
              </a:rPr>
              <a:t>Mambré</a:t>
            </a:r>
            <a:endParaRPr lang="es-ES" i="1" dirty="0">
              <a:solidFill>
                <a:schemeClr val="tx2">
                  <a:lumMod val="75000"/>
                </a:schemeClr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4" name="Harpa-Padre N-HEBREO extendido mp3">
            <a:hlinkClick r:id="" action="ppaction://media"/>
            <a:extLst>
              <a:ext uri="{FF2B5EF4-FFF2-40B4-BE49-F238E27FC236}">
                <a16:creationId xmlns:a16="http://schemas.microsoft.com/office/drawing/2014/main" id="{4A26D5FD-966B-3DA3-0187-D2A6901732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26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45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5EF87-4B91-E41F-960C-5DF61855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907" y="499601"/>
            <a:ext cx="10082519" cy="12808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ES" sz="3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16. En la contemplación, a veces la presencia de Dios nos es dada sin el menor esfuerzo. </a:t>
            </a:r>
            <a:br>
              <a:rPr lang="es-ES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es-ES" sz="4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29545D-6FFC-6B7B-F016-8CB105464631}"/>
              </a:ext>
            </a:extLst>
          </p:cNvPr>
          <p:cNvSpPr txBox="1"/>
          <p:nvPr/>
        </p:nvSpPr>
        <p:spPr>
          <a:xfrm>
            <a:off x="1640907" y="2453715"/>
            <a:ext cx="9718566" cy="3547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latin typeface="Bradley Hand ITC" panose="03070402050302030203" pitchFamily="66" charset="0"/>
              </a:rPr>
              <a:t>Los periodos de gracia nos son dados para que </a:t>
            </a:r>
          </a:p>
          <a:p>
            <a:pPr algn="ctr">
              <a:lnSpc>
                <a:spcPct val="150000"/>
              </a:lnSpc>
            </a:pPr>
            <a:r>
              <a:rPr lang="es-ES" sz="3200" b="1" dirty="0">
                <a:latin typeface="Bradley Hand ITC" panose="03070402050302030203" pitchFamily="66" charset="0"/>
              </a:rPr>
              <a:t>en tiempos de desierto nos acordemos de la fuente.</a:t>
            </a:r>
          </a:p>
          <a:p>
            <a:pPr algn="ctr">
              <a:lnSpc>
                <a:spcPct val="150000"/>
              </a:lnSpc>
            </a:pPr>
            <a:endParaRPr lang="es-ES" sz="3200" b="1" dirty="0">
              <a:latin typeface="Bradley Hand ITC" panose="03070402050302030203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s-ES" sz="2800" b="1" dirty="0">
                <a:latin typeface="Bradley Hand ITC" panose="03070402050302030203" pitchFamily="66" charset="0"/>
              </a:rPr>
              <a:t>Pero no trates de forzar nada. </a:t>
            </a:r>
          </a:p>
          <a:p>
            <a:pPr algn="ctr">
              <a:lnSpc>
                <a:spcPct val="150000"/>
              </a:lnSpc>
            </a:pPr>
            <a:r>
              <a:rPr lang="es-ES" sz="2800" b="1" dirty="0">
                <a:latin typeface="Bradley Hand ITC" panose="03070402050302030203" pitchFamily="66" charset="0"/>
              </a:rPr>
              <a:t>Ni esperes  seguir viviendo la gracia de la misma manera</a:t>
            </a:r>
          </a:p>
        </p:txBody>
      </p:sp>
    </p:spTree>
    <p:extLst>
      <p:ext uri="{BB962C8B-B14F-4D97-AF65-F5344CB8AC3E}">
        <p14:creationId xmlns:p14="http://schemas.microsoft.com/office/powerpoint/2010/main" val="2435786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C3110-0DC2-F942-B129-C9AA87C5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789" y="654423"/>
            <a:ext cx="10217323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17. En la meditación me siento constreñida. No sé qué es. </a:t>
            </a:r>
            <a:br>
              <a:rPr lang="es-ES" dirty="0"/>
            </a:br>
            <a:br>
              <a:rPr lang="es-ES" dirty="0"/>
            </a:br>
            <a:endParaRPr lang="es-ES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C68306-E1A5-FD29-3811-B9DB70110555}"/>
              </a:ext>
            </a:extLst>
          </p:cNvPr>
          <p:cNvSpPr txBox="1"/>
          <p:nvPr/>
        </p:nvSpPr>
        <p:spPr>
          <a:xfrm>
            <a:off x="3049138" y="1959939"/>
            <a:ext cx="6093724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28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¿</a:t>
            </a:r>
            <a:r>
              <a:rPr lang="es-ES" sz="28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Lo relacionas con tu madre</a:t>
            </a:r>
            <a:r>
              <a:rPr lang="es-ES" sz="28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5C6E86E-7F7B-5572-BA2E-CA8488A0D90B}"/>
              </a:ext>
            </a:extLst>
          </p:cNvPr>
          <p:cNvSpPr txBox="1"/>
          <p:nvPr/>
        </p:nvSpPr>
        <p:spPr>
          <a:xfrm>
            <a:off x="1501255" y="2960297"/>
            <a:ext cx="9708108" cy="157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s-ES" sz="2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s-ES" sz="2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xteriormente la relación era buena… interiormente no tanto</a:t>
            </a:r>
            <a:r>
              <a:rPr lang="es-ES" sz="2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s-E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su proximidad me oprimía, me dejaba sin aire</a:t>
            </a:r>
            <a:r>
              <a:rPr lang="es-ES" sz="2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…”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2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CBBA63A-0541-4A28-D445-E84A7BA4F241}"/>
              </a:ext>
            </a:extLst>
          </p:cNvPr>
          <p:cNvSpPr txBox="1"/>
          <p:nvPr/>
        </p:nvSpPr>
        <p:spPr>
          <a:xfrm>
            <a:off x="1633183" y="4985294"/>
            <a:ext cx="9444251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Lo que ahora siento en la meditación es </a:t>
            </a:r>
            <a:r>
              <a:rPr lang="es-ES" sz="32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misma presión </a:t>
            </a:r>
            <a:r>
              <a:rPr lang="es-ES" sz="3200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que sentía estando cerca de ella.</a:t>
            </a:r>
          </a:p>
        </p:txBody>
      </p:sp>
    </p:spTree>
    <p:extLst>
      <p:ext uri="{BB962C8B-B14F-4D97-AF65-F5344CB8AC3E}">
        <p14:creationId xmlns:p14="http://schemas.microsoft.com/office/powerpoint/2010/main" val="3154679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7394A9D-EA2F-2F82-F8F7-306CD09671D3}"/>
              </a:ext>
            </a:extLst>
          </p:cNvPr>
          <p:cNvSpPr txBox="1"/>
          <p:nvPr/>
        </p:nvSpPr>
        <p:spPr>
          <a:xfrm>
            <a:off x="1583139" y="1663877"/>
            <a:ext cx="9744501" cy="302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200000"/>
              </a:lnSpc>
              <a:buNone/>
            </a:pPr>
            <a:r>
              <a:rPr lang="es-ES" sz="32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s-ES" sz="32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rata de perdonar a tu madre</a:t>
            </a:r>
            <a:r>
              <a:rPr lang="es-ES" sz="3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algn="ctr">
              <a:lnSpc>
                <a:spcPct val="200000"/>
              </a:lnSpc>
              <a:spcAft>
                <a:spcPts val="800"/>
              </a:spcAft>
              <a:buNone/>
            </a:pPr>
            <a:r>
              <a:rPr lang="es-ES" sz="3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Eso no cambiará tus sentimientos, pero </a:t>
            </a:r>
            <a:r>
              <a:rPr lang="es-ES" sz="32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 </a:t>
            </a:r>
          </a:p>
          <a:p>
            <a:pPr marL="457200" algn="ctr">
              <a:lnSpc>
                <a:spcPct val="200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el primer paso para perdonar de todo corazón</a:t>
            </a:r>
            <a:r>
              <a:rPr lang="es-ES" sz="3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9409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201D6-0609-CA83-79FE-A75DB5CBC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66A722E-7C61-4231-DBBA-BE539D987510}"/>
              </a:ext>
            </a:extLst>
          </p:cNvPr>
          <p:cNvSpPr txBox="1"/>
          <p:nvPr/>
        </p:nvSpPr>
        <p:spPr>
          <a:xfrm>
            <a:off x="1695733" y="2337067"/>
            <a:ext cx="9031406" cy="2500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buNone/>
            </a:pPr>
            <a:r>
              <a:rPr lang="es-ES" sz="28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Por un lado, </a:t>
            </a:r>
            <a:r>
              <a:rPr lang="es-ES" sz="28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admite la opresión sin rechazarla</a:t>
            </a:r>
            <a:r>
              <a:rPr lang="es-ES" sz="28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</a:p>
          <a:p>
            <a:pPr marL="457200" algn="ctr">
              <a:lnSpc>
                <a:spcPct val="107000"/>
              </a:lnSpc>
              <a:buNone/>
            </a:pPr>
            <a:r>
              <a:rPr lang="es-ES" sz="28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sin quitártela de encima ni repensarla</a:t>
            </a:r>
            <a:r>
              <a:rPr lang="es-ES" sz="2800" kern="100" dirty="0"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…</a:t>
            </a:r>
            <a:endParaRPr lang="es-ES" sz="2800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buNone/>
            </a:pPr>
            <a:endParaRPr lang="es-ES" sz="2800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kern="100" dirty="0"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s-ES" sz="28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or otro lado , </a:t>
            </a:r>
            <a:r>
              <a:rPr lang="es-ES" sz="28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mantente de lleno en las manos, </a:t>
            </a:r>
          </a:p>
          <a:p>
            <a:pPr marL="45720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 el presente</a:t>
            </a:r>
            <a:r>
              <a:rPr lang="es-ES" sz="28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C90B3E-D076-5469-45C5-E19704AA75E3}"/>
              </a:ext>
            </a:extLst>
          </p:cNvPr>
          <p:cNvSpPr txBox="1"/>
          <p:nvPr/>
        </p:nvSpPr>
        <p:spPr>
          <a:xfrm>
            <a:off x="1400601" y="1073137"/>
            <a:ext cx="10167581" cy="517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buNone/>
            </a:pPr>
            <a:r>
              <a:rPr lang="es-ES" sz="2800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Permítete sentir la opresión, pero no te ocupes de ella. </a:t>
            </a:r>
          </a:p>
        </p:txBody>
      </p:sp>
    </p:spTree>
    <p:extLst>
      <p:ext uri="{BB962C8B-B14F-4D97-AF65-F5344CB8AC3E}">
        <p14:creationId xmlns:p14="http://schemas.microsoft.com/office/powerpoint/2010/main" val="2919501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7DC4D-46EB-FDB7-384F-1FE185625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AAEBE22-1F7B-A8F8-BBA2-3160F3BDAE1A}"/>
              </a:ext>
            </a:extLst>
          </p:cNvPr>
          <p:cNvSpPr txBox="1"/>
          <p:nvPr/>
        </p:nvSpPr>
        <p:spPr>
          <a:xfrm>
            <a:off x="805217" y="1884987"/>
            <a:ext cx="11027390" cy="308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buNone/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Contempla lo que llega del presente…</a:t>
            </a:r>
            <a:r>
              <a:rPr lang="es-ES" sz="3200" b="1" kern="100" dirty="0"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algn="ctr">
              <a:lnSpc>
                <a:spcPct val="150000"/>
              </a:lnSpc>
              <a:buNone/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…ninguna opresión proviene de allí. </a:t>
            </a:r>
            <a:endParaRPr lang="es-ES" sz="3200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  <a:spcAft>
                <a:spcPts val="800"/>
              </a:spcAft>
              <a:buNone/>
            </a:pPr>
            <a:endParaRPr lang="es-ES" sz="3200" b="1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 allí viene otra cosa… Contémplala.</a:t>
            </a:r>
            <a:endParaRPr lang="es-ES" sz="3200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257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97ACD-EAB1-511F-B607-656514056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622" y="619185"/>
            <a:ext cx="10044754" cy="1280890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18. Durante la meditación </a:t>
            </a:r>
            <a:r>
              <a:rPr lang="es-ES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me ocupo mucho </a:t>
            </a:r>
            <a:br>
              <a:rPr lang="es-ES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es-ES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de mi trabajo y de mi futuro</a:t>
            </a:r>
            <a:br>
              <a:rPr lang="es-E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</a:br>
            <a:endParaRPr lang="es-ES" sz="2800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B4B06C-C963-20C6-EFDA-AF940F939667}"/>
              </a:ext>
            </a:extLst>
          </p:cNvPr>
          <p:cNvSpPr txBox="1"/>
          <p:nvPr/>
        </p:nvSpPr>
        <p:spPr>
          <a:xfrm>
            <a:off x="272954" y="2305615"/>
            <a:ext cx="116460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Dios es importante para ti en lo que a propósito se refiere…</a:t>
            </a:r>
          </a:p>
          <a:p>
            <a:pPr lvl="0" algn="ctr">
              <a:lnSpc>
                <a:spcPct val="150000"/>
              </a:lnSpc>
            </a:pP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pero todavía no te has liberado de tu trabajo y </a:t>
            </a:r>
          </a:p>
          <a:p>
            <a:pPr lvl="0" algn="ctr">
              <a:lnSpc>
                <a:spcPct val="150000"/>
              </a:lnSpc>
            </a:pP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continúas apegado interiormente a él.</a:t>
            </a:r>
          </a:p>
        </p:txBody>
      </p:sp>
    </p:spTree>
    <p:extLst>
      <p:ext uri="{BB962C8B-B14F-4D97-AF65-F5344CB8AC3E}">
        <p14:creationId xmlns:p14="http://schemas.microsoft.com/office/powerpoint/2010/main" val="4066599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E1675B-1E82-A694-3858-73209B13113C}"/>
              </a:ext>
            </a:extLst>
          </p:cNvPr>
          <p:cNvSpPr txBox="1"/>
          <p:nvPr/>
        </p:nvSpPr>
        <p:spPr>
          <a:xfrm>
            <a:off x="2303061" y="2096741"/>
            <a:ext cx="7864522" cy="2451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Dios no quiere tus pensamientos</a:t>
            </a:r>
            <a:r>
              <a:rPr lang="es-ES" sz="3200" b="1" kern="100" dirty="0"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… </a:t>
            </a:r>
          </a:p>
          <a:p>
            <a:pPr marL="45720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3200" b="1" kern="100" dirty="0"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 ansía estar contigo sin más…</a:t>
            </a:r>
            <a:r>
              <a:rPr lang="es-ES" sz="32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Desea que le brindes tu atención</a:t>
            </a:r>
            <a:r>
              <a:rPr lang="es-ES" sz="32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251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DD046-42B1-B7D1-800F-589B0A053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5BFC766-001B-06B6-848D-BDFB133F749D}"/>
              </a:ext>
            </a:extLst>
          </p:cNvPr>
          <p:cNvSpPr txBox="1"/>
          <p:nvPr/>
        </p:nvSpPr>
        <p:spPr>
          <a:xfrm>
            <a:off x="2524836" y="2809728"/>
            <a:ext cx="8014647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Trata de </a:t>
            </a: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poner a Dios en primer lugar</a:t>
            </a:r>
            <a:r>
              <a:rPr lang="es-ES" sz="32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72565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AAD3B-67BD-D9E6-6AD9-F31592193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8316479-77B7-98C1-BDF2-55A684FB4D88}"/>
              </a:ext>
            </a:extLst>
          </p:cNvPr>
          <p:cNvSpPr txBox="1"/>
          <p:nvPr/>
        </p:nvSpPr>
        <p:spPr>
          <a:xfrm>
            <a:off x="2373046" y="5560498"/>
            <a:ext cx="7990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i="1" dirty="0">
                <a:solidFill>
                  <a:schemeClr val="tx2">
                    <a:lumMod val="75000"/>
                  </a:schemeClr>
                </a:solidFill>
                <a:latin typeface="Abadi Extra Light" panose="020B0204020104020204" pitchFamily="34" charset="0"/>
              </a:rPr>
              <a:t>“</a:t>
            </a:r>
            <a:r>
              <a:rPr lang="es-ES" sz="3600" i="1" dirty="0">
                <a:solidFill>
                  <a:schemeClr val="tx2">
                    <a:lumMod val="75000"/>
                  </a:schemeClr>
                </a:solidFill>
                <a:latin typeface="Abadi Extra Light" panose="020B0204020104020204" pitchFamily="34" charset="0"/>
              </a:rPr>
              <a:t> El Santo Nombre”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AEB70B-4465-9DFF-2EA7-6A33EE672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932" y="1257329"/>
            <a:ext cx="2699182" cy="3838680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1735086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192DF-7CC3-2C6E-9804-E2B4DA03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1" y="705997"/>
            <a:ext cx="1146411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11. Distintos  estados de distracción durante la meditación. </a:t>
            </a:r>
            <a:br>
              <a:rPr lang="es-ES" sz="31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br>
              <a:rPr lang="es-ES" dirty="0"/>
            </a:b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CC5014-3E6D-BB7D-792F-8195DBEC9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113" y="2201839"/>
            <a:ext cx="10257773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Detrás de los </a:t>
            </a:r>
            <a:r>
              <a:rPr lang="es-E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Bradley Hand ITC" panose="03070402050302030203" pitchFamily="66" charset="0"/>
              </a:rPr>
              <a:t>pensamientos “activos”:  </a:t>
            </a:r>
            <a:r>
              <a:rPr lang="es-ES" sz="32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se ocultan preocupaciones o deseos. </a:t>
            </a:r>
          </a:p>
          <a:p>
            <a:pPr marL="0" indent="0" algn="ctr">
              <a:buNone/>
            </a:pPr>
            <a:endParaRPr lang="es-ES" sz="32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es-ES" sz="32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Los </a:t>
            </a:r>
            <a:r>
              <a:rPr lang="es-E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Bradley Hand ITC" panose="03070402050302030203" pitchFamily="66" charset="0"/>
              </a:rPr>
              <a:t>pensamientos “pasivos”:</a:t>
            </a:r>
            <a:r>
              <a:rPr lang="es-ES" sz="32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indican </a:t>
            </a:r>
          </a:p>
          <a:p>
            <a:pPr marL="0" indent="0" algn="ctr">
              <a:buNone/>
            </a:pPr>
            <a:r>
              <a:rPr lang="es-ES" sz="32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falta de atención y vigilancia.</a:t>
            </a:r>
          </a:p>
          <a:p>
            <a:pPr marL="0" indent="0" algn="ctr">
              <a:buNone/>
            </a:pPr>
            <a:r>
              <a:rPr lang="es-ES" sz="40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253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E1A09-E366-F0CF-171D-52C51BEB4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834" y="692350"/>
            <a:ext cx="10863166" cy="142200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12. No reprimas tus inclinaciones: </a:t>
            </a:r>
            <a:br>
              <a:rPr lang="es-ES" sz="31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s-ES" sz="3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encáuzalas por los carriles adecuados.</a:t>
            </a:r>
            <a:br>
              <a:rPr lang="es-ES" sz="31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br>
              <a:rPr lang="es-ES" dirty="0"/>
            </a:br>
            <a:br>
              <a:rPr lang="es-ES" sz="4000" dirty="0"/>
            </a:br>
            <a:r>
              <a:rPr lang="es-ES" sz="4400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51FF6F-D785-DCA2-AF74-D7F88D2E2E3B}"/>
              </a:ext>
            </a:extLst>
          </p:cNvPr>
          <p:cNvSpPr txBox="1"/>
          <p:nvPr/>
        </p:nvSpPr>
        <p:spPr>
          <a:xfrm>
            <a:off x="213815" y="2514600"/>
            <a:ext cx="11764370" cy="3649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buNone/>
            </a:pPr>
            <a:r>
              <a:rPr lang="es-ES" sz="28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 suficiente que trates de </a:t>
            </a: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volver al presente </a:t>
            </a:r>
            <a:r>
              <a:rPr lang="es-ES" sz="28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con todos tus sentidos </a:t>
            </a:r>
          </a:p>
          <a:p>
            <a:pPr marL="457200" algn="ctr">
              <a:lnSpc>
                <a:spcPct val="107000"/>
              </a:lnSpc>
              <a:buNone/>
            </a:pPr>
            <a:r>
              <a:rPr lang="es-ES" sz="28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 </a:t>
            </a: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ser consecuente </a:t>
            </a:r>
            <a:r>
              <a:rPr lang="es-ES" sz="28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contigo misma. </a:t>
            </a:r>
          </a:p>
          <a:p>
            <a:pPr marL="457200" algn="ctr">
              <a:lnSpc>
                <a:spcPct val="107000"/>
              </a:lnSpc>
              <a:buNone/>
            </a:pPr>
            <a:endParaRPr lang="es-ES" sz="2800" b="1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buNone/>
            </a:pPr>
            <a:r>
              <a:rPr lang="es-ES" sz="28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Entonces ya eres </a:t>
            </a: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fiel a tus propósitos</a:t>
            </a:r>
            <a:r>
              <a:rPr lang="es-ES" sz="28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algn="ctr">
              <a:lnSpc>
                <a:spcPct val="107000"/>
              </a:lnSpc>
              <a:buNone/>
            </a:pPr>
            <a:endParaRPr lang="es-ES" sz="2800" b="1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 algún momento te será dado que</a:t>
            </a:r>
            <a:r>
              <a:rPr lang="es-ES" sz="3200" b="1" kern="100" dirty="0"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tus fantasías pasen a segundo plano.</a:t>
            </a:r>
          </a:p>
        </p:txBody>
      </p:sp>
    </p:spTree>
    <p:extLst>
      <p:ext uri="{BB962C8B-B14F-4D97-AF65-F5344CB8AC3E}">
        <p14:creationId xmlns:p14="http://schemas.microsoft.com/office/powerpoint/2010/main" val="1839334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76EC24B-DB0B-83EB-34BF-CA1861A104A7}"/>
              </a:ext>
            </a:extLst>
          </p:cNvPr>
          <p:cNvSpPr txBox="1"/>
          <p:nvPr/>
        </p:nvSpPr>
        <p:spPr>
          <a:xfrm>
            <a:off x="1306321" y="2199256"/>
            <a:ext cx="10335219" cy="2921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2800" b="1" kern="100" dirty="0"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s-ES" sz="28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rata de sentir el interior de ti misma, para ver si puedes </a:t>
            </a: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perdonar</a:t>
            </a:r>
            <a:r>
              <a:rPr lang="es-ES" sz="28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a tu agresor</a:t>
            </a:r>
            <a:endParaRPr lang="es-ES" sz="2800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28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primero a través de tu </a:t>
            </a:r>
            <a:r>
              <a:rPr lang="es-ES" sz="28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propósito</a:t>
            </a:r>
            <a:r>
              <a:rPr lang="es-ES" sz="28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de hacerlo </a:t>
            </a:r>
          </a:p>
          <a:p>
            <a:pPr marL="45720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28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 luego quizá con el </a:t>
            </a:r>
            <a:r>
              <a:rPr lang="es-ES" sz="28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corazón</a:t>
            </a:r>
            <a:r>
              <a:rPr lang="es-ES" sz="28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73A3F59-5C99-1787-7E35-CADEDA24DE2A}"/>
              </a:ext>
            </a:extLst>
          </p:cNvPr>
          <p:cNvSpPr txBox="1"/>
          <p:nvPr/>
        </p:nvSpPr>
        <p:spPr>
          <a:xfrm>
            <a:off x="2244830" y="811992"/>
            <a:ext cx="8267131" cy="51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s-ES" sz="2800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Permítete sentir tus heridas</a:t>
            </a:r>
            <a:r>
              <a:rPr lang="es-ES" sz="2800" kern="100" dirty="0">
                <a:solidFill>
                  <a:schemeClr val="tx2">
                    <a:lumMod val="90000"/>
                    <a:lumOff val="10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: n</a:t>
            </a:r>
            <a:r>
              <a:rPr lang="es-ES" sz="2800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 la reprimas. </a:t>
            </a:r>
          </a:p>
        </p:txBody>
      </p:sp>
    </p:spTree>
    <p:extLst>
      <p:ext uri="{BB962C8B-B14F-4D97-AF65-F5344CB8AC3E}">
        <p14:creationId xmlns:p14="http://schemas.microsoft.com/office/powerpoint/2010/main" val="2348964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CA81259-44D7-9A46-B531-1A32298F769F}"/>
              </a:ext>
            </a:extLst>
          </p:cNvPr>
          <p:cNvSpPr txBox="1"/>
          <p:nvPr/>
        </p:nvSpPr>
        <p:spPr>
          <a:xfrm>
            <a:off x="3049138" y="3487003"/>
            <a:ext cx="6093724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También Dios te perdona todo.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7C0163-0741-7FF7-A4C3-1E43E9F4B6D0}"/>
              </a:ext>
            </a:extLst>
          </p:cNvPr>
          <p:cNvSpPr txBox="1"/>
          <p:nvPr/>
        </p:nvSpPr>
        <p:spPr>
          <a:xfrm>
            <a:off x="1416524" y="829419"/>
            <a:ext cx="9358952" cy="1303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buNone/>
            </a:pPr>
            <a:r>
              <a:rPr lang="es-ES" sz="28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El hecho de perdonar </a:t>
            </a:r>
            <a:r>
              <a:rPr lang="es-ES" sz="2800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también es importante para tu relación con Dios. </a:t>
            </a:r>
          </a:p>
        </p:txBody>
      </p:sp>
    </p:spTree>
    <p:extLst>
      <p:ext uri="{BB962C8B-B14F-4D97-AF65-F5344CB8AC3E}">
        <p14:creationId xmlns:p14="http://schemas.microsoft.com/office/powerpoint/2010/main" val="822520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779A1-18D1-5338-5541-F14EDDA0B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846" y="612326"/>
            <a:ext cx="10794928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13. Mi atención está en mis manos, en unidad </a:t>
            </a:r>
            <a:br>
              <a:rPr lang="es-ES" sz="31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es-ES" sz="31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con todo mi cuerpo. </a:t>
            </a:r>
            <a:br>
              <a:rPr lang="es-ES" sz="31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</a:br>
            <a:br>
              <a:rPr lang="es-ES" dirty="0"/>
            </a:br>
            <a:endParaRPr lang="es-ES" sz="4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3ECF94-6963-4659-8B35-DE4FD2728FB0}"/>
              </a:ext>
            </a:extLst>
          </p:cNvPr>
          <p:cNvSpPr txBox="1"/>
          <p:nvPr/>
        </p:nvSpPr>
        <p:spPr>
          <a:xfrm>
            <a:off x="0" y="2324205"/>
            <a:ext cx="12192000" cy="2762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latin typeface="Bradley Hand ITC" panose="03070402050302030203" pitchFamily="66" charset="0"/>
              </a:rPr>
              <a:t>Empieza siempre por las manos:</a:t>
            </a:r>
          </a:p>
          <a:p>
            <a:pPr algn="ctr">
              <a:lnSpc>
                <a:spcPct val="150000"/>
              </a:lnSpc>
            </a:pPr>
            <a:r>
              <a:rPr lang="es-ES" sz="2800" b="1" dirty="0">
                <a:latin typeface="Bradley Hand ITC" panose="03070402050302030203" pitchFamily="66" charset="0"/>
              </a:rPr>
              <a:t>A partir de ahí se restablece la </a:t>
            </a:r>
            <a:r>
              <a:rPr lang="es-ES" sz="3200" b="1" dirty="0">
                <a:latin typeface="Bradley Hand ITC" panose="03070402050302030203" pitchFamily="66" charset="0"/>
              </a:rPr>
              <a:t>percepción unitaria de tu ser.</a:t>
            </a:r>
          </a:p>
          <a:p>
            <a:pPr algn="ctr"/>
            <a:endParaRPr lang="es-ES" sz="2800" b="1" dirty="0">
              <a:latin typeface="Bradley Hand ITC" panose="03070402050302030203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s-ES" sz="2800" b="1" dirty="0">
                <a:latin typeface="Bradley Hand ITC" panose="03070402050302030203" pitchFamily="66" charset="0"/>
              </a:rPr>
              <a:t>Luego, </a:t>
            </a:r>
            <a:r>
              <a:rPr lang="es-ES" sz="3200" b="1" dirty="0">
                <a:latin typeface="Bradley Hand ITC" panose="03070402050302030203" pitchFamily="66" charset="0"/>
              </a:rPr>
              <a:t>fija tu atención cada vez más en </a:t>
            </a:r>
            <a:r>
              <a:rPr lang="es-ES" sz="3600" b="1" dirty="0">
                <a:latin typeface="Bradley Hand ITC" panose="03070402050302030203" pitchFamily="66" charset="0"/>
              </a:rPr>
              <a:t>el nombre </a:t>
            </a:r>
            <a:r>
              <a:rPr lang="es-ES" sz="3200" b="1" dirty="0">
                <a:latin typeface="Bradley Hand ITC" panose="03070402050302030203" pitchFamily="66" charset="0"/>
              </a:rPr>
              <a:t>y en </a:t>
            </a:r>
            <a:r>
              <a:rPr lang="es-ES" sz="3600" b="1" dirty="0">
                <a:latin typeface="Bradley Hand ITC" panose="03070402050302030203" pitchFamily="66" charset="0"/>
              </a:rPr>
              <a:t>el presente</a:t>
            </a:r>
            <a:r>
              <a:rPr lang="es-ES" sz="3200" b="1" dirty="0">
                <a:latin typeface="Bradley Hand ITC" panose="03070402050302030203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9944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C1A7190-240D-DB3B-9493-DE8E94C75EED}"/>
              </a:ext>
            </a:extLst>
          </p:cNvPr>
          <p:cNvSpPr txBox="1"/>
          <p:nvPr/>
        </p:nvSpPr>
        <p:spPr>
          <a:xfrm>
            <a:off x="218364" y="545478"/>
            <a:ext cx="11532358" cy="1303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2800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El hecho de </a:t>
            </a:r>
            <a:r>
              <a:rPr lang="es-ES" sz="28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sentir el cuerpo </a:t>
            </a:r>
            <a:r>
              <a:rPr lang="es-ES" sz="2800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es parte integral de la conciencia:  es un fundamento sólido, p</a:t>
            </a:r>
            <a:r>
              <a:rPr lang="es-ES" sz="2800" kern="100" dirty="0">
                <a:solidFill>
                  <a:schemeClr val="tx2">
                    <a:lumMod val="90000"/>
                    <a:lumOff val="10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ero </a:t>
            </a:r>
            <a:r>
              <a:rPr lang="es-ES" sz="2800" b="1" kern="100" dirty="0">
                <a:solidFill>
                  <a:schemeClr val="tx2">
                    <a:lumMod val="90000"/>
                    <a:lumOff val="10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s-ES" sz="28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 camino sigue</a:t>
            </a:r>
            <a:r>
              <a:rPr lang="es-ES" sz="2800" kern="100" dirty="0">
                <a:solidFill>
                  <a:schemeClr val="tx2">
                    <a:lumMod val="90000"/>
                    <a:lumOff val="10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s-ES" sz="2800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0DB6EE1-3AE0-087B-5042-DB5083F33CEB}"/>
              </a:ext>
            </a:extLst>
          </p:cNvPr>
          <p:cNvSpPr txBox="1"/>
          <p:nvPr/>
        </p:nvSpPr>
        <p:spPr>
          <a:xfrm>
            <a:off x="1364777" y="2465188"/>
            <a:ext cx="9853683" cy="2544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Dirige tu atención cada vez más a </a:t>
            </a:r>
          </a:p>
          <a:p>
            <a:pPr marL="450215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36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percepción de la realidad espiritual</a:t>
            </a: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:  </a:t>
            </a:r>
          </a:p>
          <a:p>
            <a:pPr marL="450215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al presente y a Jesucristo mismo.</a:t>
            </a:r>
          </a:p>
        </p:txBody>
      </p:sp>
    </p:spTree>
    <p:extLst>
      <p:ext uri="{BB962C8B-B14F-4D97-AF65-F5344CB8AC3E}">
        <p14:creationId xmlns:p14="http://schemas.microsoft.com/office/powerpoint/2010/main" val="2977217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B8C2F-1B34-BEAF-81E9-1789BF78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5" y="328176"/>
            <a:ext cx="10809026" cy="12808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ES" sz="31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14. Cuando la atención es muy intensa es posible </a:t>
            </a:r>
            <a:br>
              <a:rPr lang="es-ES" sz="31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es-ES" sz="31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suspender la respiración por unos instantes . </a:t>
            </a:r>
            <a:br>
              <a:rPr lang="es-ES" dirty="0"/>
            </a:b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6178F4-B5F2-6F46-29AC-4BC140FECBCF}"/>
              </a:ext>
            </a:extLst>
          </p:cNvPr>
          <p:cNvSpPr txBox="1"/>
          <p:nvPr/>
        </p:nvSpPr>
        <p:spPr>
          <a:xfrm>
            <a:off x="200167" y="2295561"/>
            <a:ext cx="11791666" cy="313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buNone/>
            </a:pPr>
            <a:r>
              <a:rPr lang="es-ES" sz="28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 atiendas al ritmo de tu respiración. </a:t>
            </a:r>
          </a:p>
          <a:p>
            <a:pPr marL="457200" algn="ctr">
              <a:lnSpc>
                <a:spcPct val="150000"/>
              </a:lnSpc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Permanece con todos tus sentidos en esta profunda sensación del presente, en la </a:t>
            </a:r>
            <a:r>
              <a:rPr lang="es-ES" sz="3200" b="1" dirty="0">
                <a:latin typeface="Bradley Hand ITC" panose="03070402050302030203" pitchFamily="66" charset="0"/>
              </a:rPr>
              <a:t>conciencia de tu propia existencia</a:t>
            </a:r>
            <a:r>
              <a:rPr lang="es-ES" sz="3200" dirty="0">
                <a:latin typeface="Bradley Hand ITC" panose="03070402050302030203" pitchFamily="66" charset="0"/>
              </a:rPr>
              <a:t>. </a:t>
            </a:r>
          </a:p>
          <a:p>
            <a:pPr marL="457200" algn="ctr">
              <a:lnSpc>
                <a:spcPct val="107000"/>
              </a:lnSpc>
              <a:buNone/>
            </a:pPr>
            <a:r>
              <a:rPr lang="es-ES" sz="28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 su tiempo </a:t>
            </a:r>
            <a:r>
              <a:rPr lang="es-ES" sz="28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el cuerpo cobrará el aliento que le hace falta.</a:t>
            </a:r>
            <a:endParaRPr lang="es-ES" sz="2800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23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E1403-0C11-0629-58BF-4BBE89BC3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926" y="624110"/>
            <a:ext cx="9525686" cy="128089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15. ¿Medito bien? ¿Me esfuerzo demasiado?. </a:t>
            </a:r>
            <a:br>
              <a:rPr lang="es-E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es-E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 ¡ Siempre hay algo que se interpone !</a:t>
            </a:r>
            <a:br>
              <a:rPr lang="es-E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</a:br>
            <a:endParaRPr lang="es-ES" sz="2800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255E26-0419-6D55-A7F0-86A09DC7B5E2}"/>
              </a:ext>
            </a:extLst>
          </p:cNvPr>
          <p:cNvSpPr txBox="1"/>
          <p:nvPr/>
        </p:nvSpPr>
        <p:spPr>
          <a:xfrm>
            <a:off x="627797" y="2706232"/>
            <a:ext cx="1136858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ES" sz="3200" b="1" kern="100" dirty="0"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 ocupas demasiado de ti mismo. </a:t>
            </a:r>
          </a:p>
          <a:p>
            <a:pPr lvl="0" algn="ctr">
              <a:lnSpc>
                <a:spcPct val="150000"/>
              </a:lnSpc>
            </a:pPr>
            <a:r>
              <a:rPr lang="es-ES" sz="32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Contempla a Dios, contempla el presente, lo que está aquí… mantente en el nombre </a:t>
            </a:r>
            <a:r>
              <a:rPr lang="es-ES" sz="3200" kern="100" dirty="0"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… </a:t>
            </a: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deja de dar vueltas en torno a ti mismo.</a:t>
            </a:r>
          </a:p>
        </p:txBody>
      </p:sp>
    </p:spTree>
    <p:extLst>
      <p:ext uri="{BB962C8B-B14F-4D97-AF65-F5344CB8AC3E}">
        <p14:creationId xmlns:p14="http://schemas.microsoft.com/office/powerpoint/2010/main" val="2052067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theme/theme1.xml><?xml version="1.0" encoding="utf-8"?>
<a:theme xmlns:a="http://schemas.openxmlformats.org/drawingml/2006/main" name="Espiral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orde de resplandor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2829</TotalTime>
  <Words>696</Words>
  <Application>Microsoft Office PowerPoint</Application>
  <PresentationFormat>Panorámica</PresentationFormat>
  <Paragraphs>74</Paragraphs>
  <Slides>18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Abadi Extra Light</vt:lpstr>
      <vt:lpstr>Aptos</vt:lpstr>
      <vt:lpstr>Arial</vt:lpstr>
      <vt:lpstr>Bradley Hand ITC</vt:lpstr>
      <vt:lpstr>Century Gothic</vt:lpstr>
      <vt:lpstr>Wingdings 3</vt:lpstr>
      <vt:lpstr>Espiral</vt:lpstr>
      <vt:lpstr>Algunas claves</vt:lpstr>
      <vt:lpstr>11. Distintos  estados de distracción durante la meditación.   </vt:lpstr>
      <vt:lpstr>12. No reprimas tus inclinaciones:  encáuzalas por los carriles adecuados.   .</vt:lpstr>
      <vt:lpstr>Presentación de PowerPoint</vt:lpstr>
      <vt:lpstr>Presentación de PowerPoint</vt:lpstr>
      <vt:lpstr>13. Mi atención está en mis manos, en unidad  con todo mi cuerpo.   </vt:lpstr>
      <vt:lpstr>Presentación de PowerPoint</vt:lpstr>
      <vt:lpstr>14. Cuando la atención es muy intensa es posible  suspender la respiración por unos instantes .  </vt:lpstr>
      <vt:lpstr>15. ¿Medito bien? ¿Me esfuerzo demasiado?.   ¡ Siempre hay algo que se interpone ! </vt:lpstr>
      <vt:lpstr>16. En la contemplación, a veces la presencia de Dios nos es dada sin el menor esfuerzo.  </vt:lpstr>
      <vt:lpstr>17. En la meditación me siento constreñida. No sé qué es.   </vt:lpstr>
      <vt:lpstr>Presentación de PowerPoint</vt:lpstr>
      <vt:lpstr>Presentación de PowerPoint</vt:lpstr>
      <vt:lpstr>Presentación de PowerPoint</vt:lpstr>
      <vt:lpstr>18. Durante la meditación me ocupo mucho  de mi trabajo y de mi futuro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Diálogos</dc:title>
  <dc:creator>Pilar Sanchez Orozco</dc:creator>
  <cp:lastModifiedBy>Pilar Sanchez Orozco</cp:lastModifiedBy>
  <cp:revision>64</cp:revision>
  <dcterms:created xsi:type="dcterms:W3CDTF">2024-12-07T19:32:59Z</dcterms:created>
  <dcterms:modified xsi:type="dcterms:W3CDTF">2025-07-21T21:59:22Z</dcterms:modified>
</cp:coreProperties>
</file>